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64" r:id="rId3"/>
    <p:sldId id="265" r:id="rId4"/>
    <p:sldId id="266" r:id="rId5"/>
    <p:sldId id="267" r:id="rId6"/>
    <p:sldId id="270" r:id="rId7"/>
    <p:sldId id="271" r:id="rId8"/>
    <p:sldId id="272" r:id="rId9"/>
    <p:sldId id="273" r:id="rId10"/>
    <p:sldId id="268" r:id="rId11"/>
    <p:sldId id="269" r:id="rId12"/>
    <p:sldId id="274" r:id="rId13"/>
    <p:sldId id="275" r:id="rId14"/>
    <p:sldId id="278" r:id="rId15"/>
    <p:sldId id="277" r:id="rId16"/>
    <p:sldId id="280" r:id="rId17"/>
    <p:sldId id="281" r:id="rId18"/>
    <p:sldId id="282" r:id="rId19"/>
    <p:sldId id="283" r:id="rId20"/>
    <p:sldId id="285" r:id="rId21"/>
    <p:sldId id="286" r:id="rId22"/>
  </p:sldIdLst>
  <p:sldSz cx="12192000" cy="6858000"/>
  <p:notesSz cx="6858000" cy="9144000"/>
  <p:defaultText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49EEE-D7B7-4306-897A-B68D804C663A}" v="179" dt="2020-11-21T19:29:08.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87" autoAdjust="0"/>
    <p:restoredTop sz="52381" autoAdjust="0"/>
  </p:normalViewPr>
  <p:slideViewPr>
    <p:cSldViewPr snapToGrid="0">
      <p:cViewPr varScale="1">
        <p:scale>
          <a:sx n="63" d="100"/>
          <a:sy n="63" d="100"/>
        </p:scale>
        <p:origin x="20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A666E-2B62-45DD-83A8-9CDF53DE0690}" type="datetimeFigureOut">
              <a:rPr lang="en-BS" smtClean="0"/>
              <a:t>12/19/22</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8DE03-3B1F-4197-ACB1-865169DD3AB6}" type="slidenum">
              <a:rPr lang="en-BS" smtClean="0"/>
              <a:t>‹#›</a:t>
            </a:fld>
            <a:endParaRPr lang="en-BS"/>
          </a:p>
        </p:txBody>
      </p:sp>
    </p:spTree>
    <p:extLst>
      <p:ext uri="{BB962C8B-B14F-4D97-AF65-F5344CB8AC3E}">
        <p14:creationId xmlns:p14="http://schemas.microsoft.com/office/powerpoint/2010/main" val="372610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1 Corinthians chapter 12 the church is described as a body: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Corinthians 12:20-25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there are many parts, but only one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body.The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eye can never say to the hand, “I don’t need you.” The head can’t say to the feet, “I don’t need you.” In fact, some parts of the body that seem weakest and least important are actually the most necessary. This makes for harmony among the members, so that all the members care for each other. If one part suffers, all the parts suffer with it, and if one part is honored, all the parts are glad. All of you together are Christ’s body, and each of you is a part of it.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as the parts of the body are different and has different functions, we as individuals are different and have different personalities and character traits which may cause us to get into disagreements from time to time but despite that we still have to learn to work together as one to accomplish our common mission as the church.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for this AY what we will be doing is to looking at some common character traits of persons, and because we can’t control of change anyone, only the Holy Spirit can change us, we’ll look at some strategies that we can implement to make us work better together and biblical guidelines the bible gives on dealing with difficult people. </a:t>
            </a: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pPr algn="l"/>
            <a:endParaRPr lang="en-US" b="0" i="0" dirty="0">
              <a:solidFill>
                <a:srgbClr val="000000"/>
              </a:solidFill>
              <a:effectLst/>
              <a:latin typeface="Corbel" panose="020B0503020204020204" pitchFamily="34" charset="0"/>
            </a:endParaRPr>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a:t>
            </a:fld>
            <a:endParaRPr lang="en-BS"/>
          </a:p>
        </p:txBody>
      </p:sp>
    </p:spTree>
    <p:extLst>
      <p:ext uri="{BB962C8B-B14F-4D97-AF65-F5344CB8AC3E}">
        <p14:creationId xmlns:p14="http://schemas.microsoft.com/office/powerpoint/2010/main" val="741645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0" i="0" dirty="0">
                <a:solidFill>
                  <a:srgbClr val="555555"/>
                </a:solidFill>
                <a:effectLst/>
                <a:latin typeface="inherit"/>
              </a:rPr>
              <a:t>Speak after all points are said</a:t>
            </a:r>
          </a:p>
          <a:p>
            <a:pPr algn="l" fontAlgn="base">
              <a:buFont typeface="Arial" panose="020B0604020202020204" pitchFamily="34" charset="0"/>
              <a:buNone/>
            </a:pPr>
            <a:endParaRPr lang="en-US" b="0" i="0" dirty="0">
              <a:solidFill>
                <a:srgbClr val="555555"/>
              </a:solidFill>
              <a:effectLst/>
              <a:latin typeface="inherit"/>
            </a:endParaRPr>
          </a:p>
          <a:p>
            <a:pPr algn="l" fontAlgn="base">
              <a:buFont typeface="Arial" panose="020B0604020202020204" pitchFamily="34" charset="0"/>
              <a:buNone/>
            </a:pPr>
            <a:r>
              <a:rPr lang="en-US" b="0" i="0" dirty="0">
                <a:solidFill>
                  <a:srgbClr val="555555"/>
                </a:solidFill>
                <a:effectLst/>
                <a:latin typeface="inherit"/>
              </a:rPr>
              <a:t>One of the easiest things to do under a dictator’s regime is to give up or surrender completely. It is what they want, ultimately. But its important to share your own ideas that present value to the company, show them you can contribute. </a:t>
            </a:r>
          </a:p>
          <a:p>
            <a:pPr algn="l" fontAlgn="base">
              <a:buFont typeface="Arial" panose="020B0604020202020204" pitchFamily="34" charset="0"/>
              <a:buChar char="•"/>
            </a:pPr>
            <a:endParaRPr lang="en-US" b="0" i="0" dirty="0">
              <a:solidFill>
                <a:srgbClr val="555555"/>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33333"/>
                </a:solidFill>
                <a:effectLst/>
                <a:latin typeface="Open Sans"/>
              </a:rPr>
              <a:t>Acknowledge the value of your manager’s ideas and approaches. Don’t present your own opinions in a confrontational manner. (role of an advisor). Instead, ask your manager if she is open to hearing a suggestion or considering some different options. When you take a very direct approach, dictators often view it as the beginning of an argument, so try using questions to keep the individual from getting defensive. Start your sentences with “do you think we might” or “could we consider” instead of “we should” or “we have to”. Play the role of the advisor. </a:t>
            </a:r>
          </a:p>
          <a:p>
            <a:pPr algn="l" fontAlgn="base">
              <a:buFont typeface="Arial" panose="020B0604020202020204" pitchFamily="34" charset="0"/>
              <a:buNone/>
            </a:pPr>
            <a:endParaRPr lang="en-US" b="0" i="0" dirty="0">
              <a:solidFill>
                <a:srgbClr val="333333"/>
              </a:solidFill>
              <a:effectLst/>
              <a:latin typeface="Open Sans"/>
            </a:endParaRPr>
          </a:p>
          <a:p>
            <a:pPr algn="l" fontAlgn="base">
              <a:buFont typeface="Arial" panose="020B0604020202020204" pitchFamily="34" charset="0"/>
              <a:buNone/>
            </a:pPr>
            <a:r>
              <a:rPr lang="en-US" b="0" i="0" dirty="0">
                <a:solidFill>
                  <a:srgbClr val="555555"/>
                </a:solidFill>
                <a:effectLst/>
                <a:latin typeface="inherit"/>
              </a:rPr>
              <a:t>If you receive orders or unfair communication that you feel are misguided, ask questions like “How can I achieve the task that you have given me? It can give them a chance to re-think the strategy and presents more scope for thought and clarity. You ask questions to get them to think about what they are communicating to you.</a:t>
            </a:r>
          </a:p>
          <a:p>
            <a:pPr algn="l" fontAlgn="base">
              <a:buFont typeface="Arial" panose="020B0604020202020204" pitchFamily="34" charset="0"/>
              <a:buNone/>
            </a:pPr>
            <a:endParaRPr lang="en-US" b="0" i="0" dirty="0">
              <a:solidFill>
                <a:srgbClr val="555555"/>
              </a:solidFill>
              <a:effectLst/>
              <a:latin typeface="inherit"/>
            </a:endParaRPr>
          </a:p>
          <a:p>
            <a:pPr algn="l"/>
            <a:r>
              <a:rPr lang="en-US" b="1" i="0" dirty="0">
                <a:solidFill>
                  <a:srgbClr val="26295D"/>
                </a:solidFill>
                <a:effectLst/>
                <a:latin typeface="Open Sans"/>
              </a:rPr>
              <a:t>Final tip </a:t>
            </a:r>
            <a:r>
              <a:rPr lang="en-US" b="0" i="0" dirty="0">
                <a:solidFill>
                  <a:srgbClr val="333333"/>
                </a:solidFill>
                <a:effectLst/>
                <a:latin typeface="Open Sans"/>
              </a:rPr>
              <a:t>Never tell dictatorial managers that they “can’t” do something. That makes them very angry. Remember to play the role of an advisor </a:t>
            </a:r>
          </a:p>
          <a:p>
            <a:pPr algn="l" fontAlgn="base">
              <a:buFont typeface="Arial" panose="020B0604020202020204" pitchFamily="34" charset="0"/>
              <a:buChar char="•"/>
            </a:pPr>
            <a:endParaRPr lang="en-US" b="0" i="0" dirty="0">
              <a:solidFill>
                <a:srgbClr val="555555"/>
              </a:solidFill>
              <a:effectLst/>
              <a:latin typeface="inherit"/>
            </a:endParaRPr>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11</a:t>
            </a:fld>
            <a:endParaRPr lang="en-BS"/>
          </a:p>
        </p:txBody>
      </p:sp>
    </p:spTree>
    <p:extLst>
      <p:ext uri="{BB962C8B-B14F-4D97-AF65-F5344CB8AC3E}">
        <p14:creationId xmlns:p14="http://schemas.microsoft.com/office/powerpoint/2010/main" val="33018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griper - </a:t>
            </a:r>
            <a:r>
              <a:rPr lang="en-US" b="0" i="0" dirty="0">
                <a:solidFill>
                  <a:srgbClr val="222222"/>
                </a:solidFill>
                <a:effectLst/>
                <a:latin typeface="arial" panose="020B0604020202020204" pitchFamily="34" charset="0"/>
              </a:rPr>
              <a:t>a person who makes frequent complaints usually about little things. </a:t>
            </a:r>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12</a:t>
            </a:fld>
            <a:endParaRPr lang="en-BS"/>
          </a:p>
        </p:txBody>
      </p:sp>
    </p:spTree>
    <p:extLst>
      <p:ext uri="{BB962C8B-B14F-4D97-AF65-F5344CB8AC3E}">
        <p14:creationId xmlns:p14="http://schemas.microsoft.com/office/powerpoint/2010/main" val="93558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Listen and acknowledge “That sounds like a tough spot to be in. How are you going to get past it?”/solutions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this reply, you are acknowledging their struggle. Gripers usually are people have a high desire to feel heard. Once you’ve empathized with their situation you can easily redirect them towards thinking of solutions. They will likely have a lot of pride and want to come up with one on the spot. If they say “I have no idea” then you may offer to help them brainstorm some ideas.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“Oh no! Is there anything I can do to help you fix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this response, you are showing them that you are on their team. They are likely feeling alone, which is leading to their negative perspective. Most of the time, they will not take you up on this. You will still make them realize you are on their team. That will go a long way with them.</a:t>
            </a:r>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13</a:t>
            </a:fld>
            <a:endParaRPr lang="en-BS"/>
          </a:p>
        </p:txBody>
      </p:sp>
    </p:spTree>
    <p:extLst>
      <p:ext uri="{BB962C8B-B14F-4D97-AF65-F5344CB8AC3E}">
        <p14:creationId xmlns:p14="http://schemas.microsoft.com/office/powerpoint/2010/main" val="232369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we can effectively deal with others, we must take care of ourselves. Matthew chapter 7 gives an illustration that may seem silly, but it talks about human nature. The idea is that someone with a large piece of wood sticking out of their eye is criticizing another person who has a speck of dust in theirs. The one with the large piece of wood tries to ignore their own problem while dealing with the problems of others. Don’t be that person. Go to God and deal with your own faults before you try to correct others. When you humble yourself before God in confession then you will more gently handle the situation that you are in with the other person.</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Matthew 7:3-5</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“And why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beholdest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thou the mote that is in thy brother’s eye, but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considerest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not the beam that is in thine own eye? Or how wilt thou say to thy brother, Let me pull out the mote out of thine eye; and, behold, a beam is in thine own eye? Thou hypocrite, first cast out the beam out of thine own eye; and then shalt thou see clearly to cast out the mote out of thy brother’s eye.”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l"/>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14</a:t>
            </a:fld>
            <a:endParaRPr lang="en-BS"/>
          </a:p>
        </p:txBody>
      </p:sp>
    </p:spTree>
    <p:extLst>
      <p:ext uri="{BB962C8B-B14F-4D97-AF65-F5344CB8AC3E}">
        <p14:creationId xmlns:p14="http://schemas.microsoft.com/office/powerpoint/2010/main" val="70394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Verdana" panose="020B0604030504040204" pitchFamily="34" charset="0"/>
              </a:rPr>
              <a:t>What should our motive be when dealing with anyone?</a:t>
            </a:r>
          </a:p>
          <a:p>
            <a:pPr algn="l" fontAlgn="base"/>
            <a:r>
              <a:rPr lang="en-US" b="0" i="0" dirty="0">
                <a:solidFill>
                  <a:srgbClr val="000000"/>
                </a:solidFill>
                <a:effectLst/>
                <a:latin typeface="Verdana" panose="020B0604030504040204" pitchFamily="34" charset="0"/>
              </a:rPr>
              <a:t>God wants us to strive for peace. Regardless of how others treat us, we are to try to have peaceful relationships with them. In the beatitudes, Jesus Christ—the Prince of Peace—said that those who are peacemakers will be called the children of God (Matthew 5:9).</a:t>
            </a:r>
            <a:endParaRPr lang="en-US" b="1" i="0" dirty="0">
              <a:solidFill>
                <a:srgbClr val="000000"/>
              </a:solidFill>
              <a:effectLst/>
              <a:latin typeface="Verdana" panose="020B0604030504040204" pitchFamily="34" charset="0"/>
            </a:endParaRPr>
          </a:p>
          <a:p>
            <a:pPr algn="l" fontAlgn="base"/>
            <a:endParaRPr lang="en-US" b="0" i="0" dirty="0">
              <a:solidFill>
                <a:srgbClr val="000000"/>
              </a:solidFill>
              <a:effectLst/>
              <a:latin typeface="Poppins"/>
            </a:endParaRPr>
          </a:p>
          <a:p>
            <a:pPr algn="l" fontAlgn="base"/>
            <a:r>
              <a:rPr lang="en-US" b="0" i="0" dirty="0">
                <a:solidFill>
                  <a:srgbClr val="000000"/>
                </a:solidFill>
                <a:effectLst/>
                <a:latin typeface="Poppins"/>
              </a:rPr>
              <a:t>But for non-critical situations, it’s always a good idea to first seek to “live peaceably.” Your example of kindness and cooperation might well reach the heart of that difficult person.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Verdana" panose="020B0604030504040204" pitchFamily="34" charset="0"/>
              </a:rPr>
              <a:t>Hebrews 12:14</a:t>
            </a:r>
            <a:br>
              <a:rPr lang="en-US" dirty="0"/>
            </a:br>
            <a:r>
              <a:rPr lang="en-US" b="0" i="0" dirty="0">
                <a:solidFill>
                  <a:srgbClr val="000000"/>
                </a:solidFill>
                <a:effectLst/>
                <a:latin typeface="Verdana" panose="020B0604030504040204" pitchFamily="34" charset="0"/>
              </a:rPr>
              <a:t>Pursue peace with all people, and holiness, without which no one will see the Lord..</a:t>
            </a:r>
            <a:endParaRPr lang="en-BS" dirty="0"/>
          </a:p>
          <a:p>
            <a:endParaRPr lang="en-US" dirty="0"/>
          </a:p>
        </p:txBody>
      </p:sp>
      <p:sp>
        <p:nvSpPr>
          <p:cNvPr id="4" name="Slide Number Placeholder 3"/>
          <p:cNvSpPr>
            <a:spLocks noGrp="1"/>
          </p:cNvSpPr>
          <p:nvPr>
            <p:ph type="sldNum" sz="quarter" idx="5"/>
          </p:nvPr>
        </p:nvSpPr>
        <p:spPr/>
        <p:txBody>
          <a:bodyPr/>
          <a:lstStyle/>
          <a:p>
            <a:fld id="{20A8DE03-3B1F-4197-ACB1-865169DD3AB6}" type="slidenum">
              <a:rPr lang="en-BS" smtClean="0"/>
              <a:t>15</a:t>
            </a:fld>
            <a:endParaRPr lang="en-BS"/>
          </a:p>
        </p:txBody>
      </p:sp>
    </p:spTree>
    <p:extLst>
      <p:ext uri="{BB962C8B-B14F-4D97-AF65-F5344CB8AC3E}">
        <p14:creationId xmlns:p14="http://schemas.microsoft.com/office/powerpoint/2010/main" val="371319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oppins"/>
              </a:rPr>
              <a:t>It’s easy to get stressed out in a tense situation—especially when dealing with a difficult person. If you can, step away for a moment, take a deep breath, and ask God to help you know what to do. If stepping away is not possible, a quick prayer under your breath may suffice.</a:t>
            </a:r>
            <a:br>
              <a:rPr lang="en-US" b="0" i="0" dirty="0">
                <a:solidFill>
                  <a:srgbClr val="000000"/>
                </a:solidFill>
                <a:effectLst/>
                <a:latin typeface="Poppins"/>
              </a:rPr>
            </a:br>
            <a:endParaRPr lang="en-US" b="0" i="0" dirty="0">
              <a:solidFill>
                <a:srgbClr val="000000"/>
              </a:solidFill>
              <a:effectLst/>
              <a:latin typeface="Poppins"/>
            </a:endParaRPr>
          </a:p>
          <a:p>
            <a:pPr algn="l" fontAlgn="base"/>
            <a:r>
              <a:rPr lang="en-US" b="0" i="0" dirty="0">
                <a:solidFill>
                  <a:srgbClr val="000000"/>
                </a:solidFill>
                <a:effectLst/>
                <a:latin typeface="Poppins"/>
              </a:rPr>
              <a:t>Know that God cares about you, the other person, and the situation. God really and truly knows you: “The very hairs of your head are all numbered. Do not fear therefore; you are of more value than many sparrows” (</a:t>
            </a:r>
            <a:r>
              <a:rPr lang="en-US" b="1" i="0" dirty="0">
                <a:solidFill>
                  <a:srgbClr val="000000"/>
                </a:solidFill>
                <a:effectLst/>
                <a:latin typeface="Poppins"/>
              </a:rPr>
              <a:t>Luke 12:7</a:t>
            </a:r>
            <a:r>
              <a:rPr lang="en-US" b="0" i="0" dirty="0">
                <a:solidFill>
                  <a:srgbClr val="000000"/>
                </a:solidFill>
                <a:effectLst/>
                <a:latin typeface="Poppins"/>
              </a:rPr>
              <a:t>). You are of great value to God, so feel free to ask Him to guide you.</a:t>
            </a:r>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16</a:t>
            </a:fld>
            <a:endParaRPr lang="en-BS"/>
          </a:p>
        </p:txBody>
      </p:sp>
    </p:spTree>
    <p:extLst>
      <p:ext uri="{BB962C8B-B14F-4D97-AF65-F5344CB8AC3E}">
        <p14:creationId xmlns:p14="http://schemas.microsoft.com/office/powerpoint/2010/main" val="293920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fourth chapter of Luke’s Gospel, beginning in verse 16, we read about Jesus’ appearance at the synagogue in Nazareth. He reads from Isaiah and says the Scripture “is fulfilled in your hearing” today; in other words, Jesus is the One of whom the ancient prophet spoke. Some Jewish leaders sought to punish Jesus for this alleged “blasphemy,” but He didn’t fall into their trap. The Bible tells us Jesus, “passing through the midst of them ... went His way”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Luke 4:30</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would come other times when Jesus would contend with the Pharisees and other officials. But this was not one of those times, and Jesus exercised discretion and good sense by just leaving the scene.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when a difficult person wants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make an issue</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something, the best thing you can do is walk away, let things cool off, and then try to resolve the matter at another time.</a:t>
            </a:r>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17</a:t>
            </a:fld>
            <a:endParaRPr lang="en-BS"/>
          </a:p>
        </p:txBody>
      </p:sp>
    </p:spTree>
    <p:extLst>
      <p:ext uri="{BB962C8B-B14F-4D97-AF65-F5344CB8AC3E}">
        <p14:creationId xmlns:p14="http://schemas.microsoft.com/office/powerpoint/2010/main" val="277349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oppins"/>
              </a:rPr>
              <a:t>In the first chapter of Isaiah’s prophetic book, God invites those who are being “difficult” to engage with Him: “ ‘Come now, and let us reason together,’ says the LORD” (v.18). Although God has the right to execute immediate judgment on transgressors, He holds out an olive branch and seeks peace.</a:t>
            </a:r>
          </a:p>
          <a:p>
            <a:pPr algn="l" fontAlgn="base"/>
            <a:r>
              <a:rPr lang="en-US" b="0" i="0" dirty="0">
                <a:solidFill>
                  <a:srgbClr val="000000"/>
                </a:solidFill>
                <a:effectLst/>
                <a:latin typeface="Poppins"/>
              </a:rPr>
              <a:t>	</a:t>
            </a:r>
          </a:p>
          <a:p>
            <a:pPr algn="l" fontAlgn="base"/>
            <a:r>
              <a:rPr lang="en-US" b="0" i="0" dirty="0">
                <a:solidFill>
                  <a:srgbClr val="000000"/>
                </a:solidFill>
                <a:effectLst/>
                <a:latin typeface="Poppins"/>
              </a:rPr>
              <a:t>In difficult situations, praying to know when, and how, to engage with others is essential. God doesn’t want to see conflict, especially among those who identify as His followers. Instead, God wants us to gently confront and resolve every matter: “A soft answer turns away wrath, but a harsh word stirs up anger” (Proverbs 15:1).</a:t>
            </a:r>
          </a:p>
          <a:p>
            <a:endParaRPr lang="en-US" dirty="0"/>
          </a:p>
          <a:p>
            <a:r>
              <a:rPr lang="en-US" b="0" i="0" dirty="0">
                <a:solidFill>
                  <a:srgbClr val="000000"/>
                </a:solidFill>
                <a:effectLst/>
                <a:latin typeface="Verdana" panose="020B0604030504040204" pitchFamily="34" charset="0"/>
              </a:rPr>
              <a:t>Disagreements and misunderstandings will happen in life, but this is not an excuse to disrespect others. The Bible tells us that we should speak to others </a:t>
            </a:r>
            <a:r>
              <a:rPr lang="en-US" b="0" i="0" u="none" strike="noStrike" dirty="0">
                <a:solidFill>
                  <a:srgbClr val="116292"/>
                </a:solidFill>
                <a:effectLst/>
                <a:latin typeface="Verdana" panose="020B0604030504040204" pitchFamily="34" charset="0"/>
              </a:rPr>
              <a:t>with love</a:t>
            </a:r>
            <a:r>
              <a:rPr lang="en-US" b="0" i="0" dirty="0">
                <a:solidFill>
                  <a:srgbClr val="000000"/>
                </a:solidFill>
                <a:effectLst/>
                <a:latin typeface="Verdana" panose="020B0604030504040204" pitchFamily="34" charset="0"/>
              </a:rPr>
              <a:t>. Love and respect should be our guide. Our speech should be kind but firm when necessary. </a:t>
            </a:r>
            <a:r>
              <a:rPr lang="en-US" b="1" i="0" dirty="0">
                <a:solidFill>
                  <a:srgbClr val="000000"/>
                </a:solidFill>
                <a:effectLst/>
                <a:latin typeface="Verdana" panose="020B0604030504040204" pitchFamily="34" charset="0"/>
              </a:rPr>
              <a:t>Colossians 4:6</a:t>
            </a:r>
            <a:r>
              <a:rPr lang="en-US" b="0" i="0" dirty="0">
                <a:solidFill>
                  <a:srgbClr val="000000"/>
                </a:solidFill>
                <a:effectLst/>
                <a:latin typeface="Verdana" panose="020B0604030504040204" pitchFamily="34" charset="0"/>
              </a:rPr>
              <a:t> </a:t>
            </a:r>
            <a:r>
              <a:rPr lang="en-US" b="0" i="1" dirty="0">
                <a:solidFill>
                  <a:srgbClr val="000000"/>
                </a:solidFill>
                <a:effectLst/>
                <a:latin typeface="Verdana" panose="020B0604030504040204" pitchFamily="34" charset="0"/>
              </a:rPr>
              <a:t>“ Let your speech be always with grace, seasoned with salt, that ye may know how ye ought to answer every man.”</a:t>
            </a:r>
            <a:br>
              <a:rPr lang="en-US" b="0" i="0" dirty="0">
                <a:solidFill>
                  <a:srgbClr val="000000"/>
                </a:solidFill>
                <a:effectLst/>
                <a:latin typeface="Verdana" panose="020B0604030504040204" pitchFamily="34" charset="0"/>
              </a:rPr>
            </a:br>
            <a:endParaRPr lang="en-US" b="0" i="0" dirty="0">
              <a:solidFill>
                <a:srgbClr val="000000"/>
              </a:solidFill>
              <a:effectLst/>
              <a:latin typeface="Verdana" panose="020B0604030504040204" pitchFamily="34" charset="0"/>
            </a:endParaRPr>
          </a:p>
          <a:p>
            <a:pPr algn="l" fontAlgn="base"/>
            <a:r>
              <a:rPr lang="en-US" b="0" i="0" dirty="0">
                <a:solidFill>
                  <a:srgbClr val="000000"/>
                </a:solidFill>
                <a:effectLst/>
                <a:latin typeface="Poppins"/>
              </a:rPr>
              <a:t>The late Stephen R. Covey, in his book </a:t>
            </a:r>
            <a:r>
              <a:rPr lang="en-US" b="0" i="1" dirty="0">
                <a:solidFill>
                  <a:srgbClr val="000000"/>
                </a:solidFill>
                <a:effectLst/>
                <a:latin typeface="inherit"/>
              </a:rPr>
              <a:t>The 7 Habits of Highly Effective People</a:t>
            </a:r>
            <a:r>
              <a:rPr lang="en-US" b="0" i="0" dirty="0">
                <a:solidFill>
                  <a:srgbClr val="000000"/>
                </a:solidFill>
                <a:effectLst/>
                <a:latin typeface="Poppins"/>
              </a:rPr>
              <a:t>, listed as habit number five: “Seek first to understand, then to be understood.”</a:t>
            </a:r>
          </a:p>
          <a:p>
            <a:pPr algn="l" fontAlgn="base"/>
            <a:r>
              <a:rPr lang="en-US" b="0" i="0" dirty="0">
                <a:solidFill>
                  <a:srgbClr val="000000"/>
                </a:solidFill>
                <a:effectLst/>
                <a:latin typeface="Poppins"/>
              </a:rPr>
              <a:t>Too often, especially in a tense situation, we might become defensive, or we might ignore the other person’s point of view. Asking questions, trying to understand the other person’s feelings, and listening to the answers can be key to defusing that disagreement. You can still raise your points, but after listening to the “other side,” you may modify your views.</a:t>
            </a:r>
          </a:p>
          <a:p>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18</a:t>
            </a:fld>
            <a:endParaRPr lang="en-BS"/>
          </a:p>
        </p:txBody>
      </p:sp>
    </p:spTree>
    <p:extLst>
      <p:ext uri="{BB962C8B-B14F-4D97-AF65-F5344CB8AC3E}">
        <p14:creationId xmlns:p14="http://schemas.microsoft.com/office/powerpoint/2010/main" val="354860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oppins"/>
              </a:rPr>
              <a:t>A great Christian author put it this way: “If pride and selfishness were laid aside, five minutes would remove most difficulties" (</a:t>
            </a:r>
            <a:r>
              <a:rPr lang="en-US" b="0" i="1" dirty="0">
                <a:solidFill>
                  <a:srgbClr val="000000"/>
                </a:solidFill>
                <a:effectLst/>
                <a:latin typeface="inherit"/>
              </a:rPr>
              <a:t>Early Writings</a:t>
            </a:r>
            <a:r>
              <a:rPr lang="en-US" b="0" i="0" dirty="0">
                <a:solidFill>
                  <a:srgbClr val="000000"/>
                </a:solidFill>
                <a:effectLst/>
                <a:latin typeface="Poppins"/>
              </a:rPr>
              <a:t>, p. 119). She was onto something!</a:t>
            </a:r>
          </a:p>
          <a:p>
            <a:pPr algn="l" fontAlgn="base"/>
            <a:endParaRPr lang="en-US" b="0" i="0" dirty="0">
              <a:solidFill>
                <a:srgbClr val="000000"/>
              </a:solidFill>
              <a:effectLst/>
              <a:latin typeface="Poppins"/>
            </a:endParaRPr>
          </a:p>
          <a:p>
            <a:pPr algn="l" fontAlgn="base"/>
            <a:r>
              <a:rPr lang="en-US" b="0" i="0" dirty="0">
                <a:solidFill>
                  <a:srgbClr val="000000"/>
                </a:solidFill>
                <a:effectLst/>
                <a:latin typeface="Verdana" panose="020B0604030504040204" pitchFamily="34" charset="0"/>
              </a:rPr>
              <a:t>Humility is </a:t>
            </a:r>
            <a:r>
              <a:rPr lang="en-US" b="0" i="0">
                <a:solidFill>
                  <a:srgbClr val="000000"/>
                </a:solidFill>
                <a:effectLst/>
                <a:latin typeface="Verdana" panose="020B0604030504040204" pitchFamily="34" charset="0"/>
              </a:rPr>
              <a:t>key. Humility </a:t>
            </a:r>
            <a:r>
              <a:rPr lang="en-US" b="0" i="0" dirty="0">
                <a:solidFill>
                  <a:srgbClr val="000000"/>
                </a:solidFill>
                <a:effectLst/>
                <a:latin typeface="Verdana" panose="020B0604030504040204" pitchFamily="34" charset="0"/>
              </a:rPr>
              <a:t>is necessary to properly deal with difficult people. We want others to be patient with our shortcomings, and we should be patient with theirs. When we strive to make peace, we are exercising humility.</a:t>
            </a:r>
            <a:endParaRPr lang="en-US" b="0" i="0" dirty="0">
              <a:solidFill>
                <a:srgbClr val="000000"/>
              </a:solidFill>
              <a:effectLst/>
              <a:latin typeface="Poppins"/>
            </a:endParaRPr>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19</a:t>
            </a:fld>
            <a:endParaRPr lang="en-BS"/>
          </a:p>
        </p:txBody>
      </p:sp>
    </p:spTree>
    <p:extLst>
      <p:ext uri="{BB962C8B-B14F-4D97-AF65-F5344CB8AC3E}">
        <p14:creationId xmlns:p14="http://schemas.microsoft.com/office/powerpoint/2010/main" val="414726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Verdana" panose="020B0604030504040204" pitchFamily="34" charset="0"/>
              </a:rPr>
              <a:t>Matthew 5:44, 45</a:t>
            </a:r>
            <a:r>
              <a:rPr lang="en-US" b="0" i="0" dirty="0">
                <a:solidFill>
                  <a:srgbClr val="000000"/>
                </a:solidFill>
                <a:effectLst/>
                <a:latin typeface="Verdana" panose="020B0604030504040204" pitchFamily="34" charset="0"/>
              </a:rPr>
              <a:t> </a:t>
            </a:r>
            <a:r>
              <a:rPr lang="en-US" b="0" i="1" dirty="0">
                <a:solidFill>
                  <a:srgbClr val="000000"/>
                </a:solidFill>
                <a:effectLst/>
                <a:latin typeface="Verdana" panose="020B0604030504040204" pitchFamily="34" charset="0"/>
              </a:rPr>
              <a:t>“But I say unto you, Love your enemies, bless them that curse you, do good to them that hate you, and pray for them which despitefully use you, and persecute you; That ye may be the children of your Father which is in heaven: for he </a:t>
            </a:r>
            <a:r>
              <a:rPr lang="en-US" b="0" i="1" dirty="0" err="1">
                <a:solidFill>
                  <a:srgbClr val="000000"/>
                </a:solidFill>
                <a:effectLst/>
                <a:latin typeface="Verdana" panose="020B0604030504040204" pitchFamily="34" charset="0"/>
              </a:rPr>
              <a:t>maketh</a:t>
            </a:r>
            <a:r>
              <a:rPr lang="en-US" b="0" i="1" dirty="0">
                <a:solidFill>
                  <a:srgbClr val="000000"/>
                </a:solidFill>
                <a:effectLst/>
                <a:latin typeface="Verdana" panose="020B0604030504040204" pitchFamily="34" charset="0"/>
              </a:rPr>
              <a:t> his sun to rise on the evil and on the good, and </a:t>
            </a:r>
            <a:r>
              <a:rPr lang="en-US" b="0" i="1" dirty="0" err="1">
                <a:solidFill>
                  <a:srgbClr val="000000"/>
                </a:solidFill>
                <a:effectLst/>
                <a:latin typeface="Verdana" panose="020B0604030504040204" pitchFamily="34" charset="0"/>
              </a:rPr>
              <a:t>sendeth</a:t>
            </a:r>
            <a:r>
              <a:rPr lang="en-US" b="0" i="1" dirty="0">
                <a:solidFill>
                  <a:srgbClr val="000000"/>
                </a:solidFill>
                <a:effectLst/>
                <a:latin typeface="Verdana" panose="020B0604030504040204" pitchFamily="34" charset="0"/>
              </a:rPr>
              <a:t> rain on the just and on the unjust.”</a:t>
            </a:r>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20</a:t>
            </a:fld>
            <a:endParaRPr lang="en-BS"/>
          </a:p>
        </p:txBody>
      </p:sp>
    </p:spTree>
    <p:extLst>
      <p:ext uri="{BB962C8B-B14F-4D97-AF65-F5344CB8AC3E}">
        <p14:creationId xmlns:p14="http://schemas.microsoft.com/office/powerpoint/2010/main" val="85440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BS" sz="1800" dirty="0">
                <a:effectLst/>
                <a:latin typeface="Calibri" panose="020F0502020204030204" pitchFamily="34" charset="0"/>
                <a:ea typeface="Calibri" panose="020F0502020204030204" pitchFamily="34" charset="0"/>
                <a:cs typeface="Times New Roman" panose="02020603050405020304" pitchFamily="18" charset="0"/>
              </a:rPr>
              <a:t>It’s great to have people around you who are willing to share their knowledge and advice about life when you need it, but not so much when it’s coming from a place of </a:t>
            </a:r>
            <a:r>
              <a:rPr lang="en-BS" sz="1800">
                <a:effectLst/>
                <a:latin typeface="Calibri" panose="020F0502020204030204" pitchFamily="34" charset="0"/>
                <a:ea typeface="Calibri" panose="020F0502020204030204" pitchFamily="34" charset="0"/>
                <a:cs typeface="Times New Roman" panose="02020603050405020304" pitchFamily="18" charset="0"/>
              </a:rPr>
              <a:t>arrogance.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BS" sz="1800">
                <a:effectLst/>
                <a:latin typeface="Calibri" panose="020F0502020204030204" pitchFamily="34" charset="0"/>
                <a:ea typeface="Calibri" panose="020F0502020204030204" pitchFamily="34" charset="0"/>
                <a:cs typeface="Times New Roman" panose="02020603050405020304" pitchFamily="18" charset="0"/>
              </a:rPr>
              <a:t>Know-it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BS" sz="1800">
                <a:effectLst/>
                <a:latin typeface="Calibri" panose="020F0502020204030204" pitchFamily="34" charset="0"/>
                <a:ea typeface="Calibri" panose="020F0502020204030204" pitchFamily="34" charset="0"/>
                <a:cs typeface="Times New Roman" panose="02020603050405020304" pitchFamily="18" charset="0"/>
              </a:rPr>
              <a:t>alls </a:t>
            </a:r>
            <a:r>
              <a:rPr lang="en-BS" sz="1800" dirty="0">
                <a:effectLst/>
                <a:latin typeface="Calibri" panose="020F0502020204030204" pitchFamily="34" charset="0"/>
                <a:ea typeface="Calibri" panose="020F0502020204030204" pitchFamily="34" charset="0"/>
                <a:cs typeface="Times New Roman" panose="02020603050405020304" pitchFamily="18" charset="0"/>
              </a:rPr>
              <a:t>literally think they know it all, which they generally demonstrate through showy, one-sided, 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unpleasant</a:t>
            </a:r>
            <a:r>
              <a:rPr lang="en-BS" sz="1800" dirty="0">
                <a:effectLst/>
                <a:latin typeface="Calibri" panose="020F0502020204030204" pitchFamily="34" charset="0"/>
                <a:ea typeface="Calibri" panose="020F0502020204030204" pitchFamily="34" charset="0"/>
                <a:cs typeface="Times New Roman" panose="02020603050405020304" pitchFamily="18" charset="0"/>
              </a:rPr>
              <a:t> forms of delivery.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B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2</a:t>
            </a:fld>
            <a:endParaRPr lang="en-BS"/>
          </a:p>
        </p:txBody>
      </p:sp>
    </p:spTree>
    <p:extLst>
      <p:ext uri="{BB962C8B-B14F-4D97-AF65-F5344CB8AC3E}">
        <p14:creationId xmlns:p14="http://schemas.microsoft.com/office/powerpoint/2010/main" val="3175299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21</a:t>
            </a:fld>
            <a:endParaRPr lang="en-BS"/>
          </a:p>
        </p:txBody>
      </p:sp>
    </p:spTree>
    <p:extLst>
      <p:ext uri="{BB962C8B-B14F-4D97-AF65-F5344CB8AC3E}">
        <p14:creationId xmlns:p14="http://schemas.microsoft.com/office/powerpoint/2010/main" val="347064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Thank Them For Their Input</a:t>
            </a:r>
            <a:r>
              <a:rPr lang="en-US" sz="1800" dirty="0">
                <a:effectLst/>
                <a:latin typeface="Calibri" panose="020F0502020204030204" pitchFamily="34" charset="0"/>
                <a:ea typeface="Calibri" panose="020F0502020204030204" pitchFamily="34" charset="0"/>
                <a:cs typeface="Times New Roman" panose="02020603050405020304" pitchFamily="18" charset="0"/>
              </a:rPr>
              <a:t> - Know-it-alls don’t tend to be good listeners, but they do personally want to feel heard</a:t>
            </a:r>
          </a:p>
          <a:p>
            <a:pPr marL="0" marR="0" indent="381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Use The “Yes, But” Tactic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Instead of outright arguing with them, adopt the “yes, but” tactic, which won’t totally seem like you’re challenging them, and allow you to get your own opinion heard as well.</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see what you’re saying about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xyz</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 what about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abc</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one example. You want to avoid starting a “me versus you” argument, but you you also want to get them to consider how other people might think about the topic at hand and introduce alternative thoughts.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Another way is to state the facts like “Well, here’s what I’ve heard about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Speaking from your own experience will at least serve to slow them down a bit, since they can’t outright deny what you’ve heard or what you think even if they don’t agree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it.Go</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something like “Hmm, we each have very different opinions about the best way to lose weight; I wonder how other people like professional nutritionists feel about whether or not the sugar in fruit makes you fat.”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Don’t challenge them but Respond in Nonthreatening 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lot of times we want to respond to a know-it-all by telling them that they’re wrong, but that may just encourage them to argue their point further. To respond without provoking them.  </a:t>
            </a:r>
          </a:p>
          <a:p>
            <a:pPr marL="0" marR="0" indent="635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Start Asking Them Questions Instead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in a situation where a know-it-all is coming at you with the (true or false) facts, you can slow them down by asking them some follow up questions.</a:t>
            </a:r>
          </a:p>
          <a:p>
            <a:pPr marL="0" marR="0" indent="381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Don’t pose the questions like you’re challenging the know-it-all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an attempt to take them down, but seriously ask them to explain if you do not understand something that they’re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saying.“Can</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elaborate on where you learned so much about knitting, I didn’t know that you were actually a knitter yourself…”The more specific and detailed your questions are, the more likely they are to realize that maybe they don’t have all their facts lined up after all.</a:t>
            </a:r>
          </a:p>
          <a:p>
            <a:pPr marL="0" marR="0" indent="381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a:t>
            </a:r>
          </a:p>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Lead By 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 Admitting that you don’t have all the answers can show them that it’s okay not to know everything, but still be confident and effective at what you’re doing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Agree To Disagree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you’ve just got to wrap up the conversation without finding any real middle ground, and in those situations it’s best to just agree to disagree.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3</a:t>
            </a:fld>
            <a:endParaRPr lang="en-BS"/>
          </a:p>
        </p:txBody>
      </p:sp>
    </p:spTree>
    <p:extLst>
      <p:ext uri="{BB962C8B-B14F-4D97-AF65-F5344CB8AC3E}">
        <p14:creationId xmlns:p14="http://schemas.microsoft.com/office/powerpoint/2010/main" val="336185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61C2D"/>
                </a:solidFill>
                <a:effectLst/>
                <a:latin typeface="HKGroteskPro"/>
              </a:rPr>
              <a:t>What is the passive personality trait?</a:t>
            </a:r>
          </a:p>
          <a:p>
            <a:pPr algn="l"/>
            <a:r>
              <a:rPr lang="en-US" b="0" i="0" dirty="0">
                <a:solidFill>
                  <a:srgbClr val="161C2D"/>
                </a:solidFill>
                <a:effectLst/>
                <a:latin typeface="HKGroteskPro"/>
              </a:rPr>
              <a:t>A passive person seeks to avoid confrontation, disagreements or arguments. Very accepting </a:t>
            </a:r>
            <a:r>
              <a:rPr lang="en-US" b="0" i="0" dirty="0">
                <a:solidFill>
                  <a:srgbClr val="202124"/>
                </a:solidFill>
                <a:effectLst/>
                <a:latin typeface="arial" panose="020B0604020202020204" pitchFamily="34" charset="0"/>
              </a:rPr>
              <a:t> or allowing what happens or what others do, without any response or resistance. </a:t>
            </a:r>
            <a:r>
              <a:rPr lang="en-US" b="0" i="0" dirty="0">
                <a:solidFill>
                  <a:srgbClr val="161C2D"/>
                </a:solidFill>
                <a:effectLst/>
                <a:latin typeface="HKGroteskPro"/>
              </a:rPr>
              <a:t>Passive people may come across as easygoing or shy.</a:t>
            </a:r>
          </a:p>
          <a:p>
            <a:pPr algn="l"/>
            <a:endParaRPr lang="en-US" b="0" i="0" dirty="0">
              <a:solidFill>
                <a:srgbClr val="161C2D"/>
              </a:solidFill>
              <a:effectLst/>
              <a:latin typeface="HKGroteskPro"/>
            </a:endParaRPr>
          </a:p>
          <a:p>
            <a:pPr marL="171450" indent="-171450" algn="l">
              <a:buFont typeface="Arial" panose="020B0604020202020204" pitchFamily="34" charset="0"/>
              <a:buChar char="•"/>
            </a:pPr>
            <a:r>
              <a:rPr lang="en-US" b="0" i="0" dirty="0">
                <a:solidFill>
                  <a:srgbClr val="161C2D"/>
                </a:solidFill>
                <a:effectLst/>
                <a:latin typeface="HKGroteskPro"/>
              </a:rPr>
              <a:t>They are non-confrontational and may come across as being laid-back or reserved.</a:t>
            </a:r>
          </a:p>
          <a:p>
            <a:pPr marL="171450" indent="-171450" algn="l">
              <a:buFont typeface="Arial" panose="020B0604020202020204" pitchFamily="34" charset="0"/>
              <a:buChar char="•"/>
            </a:pPr>
            <a:r>
              <a:rPr lang="en-US" b="0" i="0" dirty="0">
                <a:solidFill>
                  <a:srgbClr val="161C2D"/>
                </a:solidFill>
                <a:effectLst/>
                <a:latin typeface="HKGroteskPro"/>
              </a:rPr>
              <a:t>They tend to express their opinions in ways that don’t involve or create personal conflict.</a:t>
            </a:r>
          </a:p>
          <a:p>
            <a:pPr marL="171450" indent="-171450" algn="l">
              <a:buFont typeface="Arial" panose="020B0604020202020204" pitchFamily="34" charset="0"/>
              <a:buChar char="•"/>
            </a:pPr>
            <a:r>
              <a:rPr lang="en-US" b="0" i="0" dirty="0">
                <a:solidFill>
                  <a:srgbClr val="161C2D"/>
                </a:solidFill>
                <a:effectLst/>
                <a:latin typeface="HKGroteskPro"/>
              </a:rPr>
              <a:t>They’re happy to go with the flow on a particular issue.</a:t>
            </a:r>
          </a:p>
          <a:p>
            <a:pPr marL="171450" indent="-171450" algn="l">
              <a:buFont typeface="Arial" panose="020B0604020202020204" pitchFamily="34" charset="0"/>
              <a:buChar char="•"/>
            </a:pPr>
            <a:r>
              <a:rPr lang="en-US" b="0" i="0" dirty="0">
                <a:solidFill>
                  <a:srgbClr val="161C2D"/>
                </a:solidFill>
                <a:effectLst/>
                <a:latin typeface="HKGroteskPro"/>
              </a:rPr>
              <a:t>In the extreme, they may get lost among stronger personalities, fail to speak up when they need to, or bottle their emotions.</a:t>
            </a:r>
          </a:p>
          <a:p>
            <a:endParaRPr lang="en-US" dirty="0"/>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4</a:t>
            </a:fld>
            <a:endParaRPr lang="en-BS"/>
          </a:p>
        </p:txBody>
      </p:sp>
    </p:spTree>
    <p:extLst>
      <p:ext uri="{BB962C8B-B14F-4D97-AF65-F5344CB8AC3E}">
        <p14:creationId xmlns:p14="http://schemas.microsoft.com/office/powerpoint/2010/main" val="281577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FFFFFF"/>
                </a:solidFill>
                <a:effectLst/>
                <a:latin typeface="Open Sans"/>
              </a:rPr>
              <a:t>Encourage them to voice their opinions, ideas and give their contribution through open questioning, by asking their opinions, and by drawing people into the discussion in group situations. Listen closely to what they have to say before continuing the conversation. If necessary, use follow up questions to clarify their opinion before responding with your own.</a:t>
            </a:r>
          </a:p>
          <a:p>
            <a:pPr marL="171450" indent="-171450" algn="l">
              <a:buFont typeface="Arial" panose="020B0604020202020204" pitchFamily="34" charset="0"/>
              <a:buChar char="•"/>
            </a:pPr>
            <a:r>
              <a:rPr lang="en-US" b="0" i="0" dirty="0">
                <a:solidFill>
                  <a:srgbClr val="FFFFFF"/>
                </a:solidFill>
                <a:effectLst/>
                <a:latin typeface="Open Sans"/>
              </a:rPr>
              <a:t>Show that you are interested in what someone has to say. Show that you value the other person's contribution through the use of appropriate verbal and non-verbal communications such as nodding, smiling, good eye contact and encouraging language.</a:t>
            </a:r>
          </a:p>
          <a:p>
            <a:pPr marL="171450" indent="-171450" algn="l">
              <a:buFont typeface="Arial" panose="020B0604020202020204" pitchFamily="34" charset="0"/>
              <a:buChar char="•"/>
            </a:pPr>
            <a:r>
              <a:rPr lang="en-US" b="0" i="0" dirty="0">
                <a:solidFill>
                  <a:srgbClr val="FFFFFF"/>
                </a:solidFill>
                <a:effectLst/>
                <a:latin typeface="Open Sans"/>
              </a:rPr>
              <a:t>Do not allow yourself to take responsibility for decisions that should be made jointly. Instead, support others to make their contribution to the discussion.</a:t>
            </a:r>
          </a:p>
          <a:p>
            <a:pPr marL="171450" indent="-171450" algn="l">
              <a:buFont typeface="Arial" panose="020B0604020202020204" pitchFamily="34" charset="0"/>
              <a:buChar char="•"/>
            </a:pPr>
            <a:r>
              <a:rPr lang="en-US" b="0" i="0" dirty="0">
                <a:solidFill>
                  <a:srgbClr val="000000"/>
                </a:solidFill>
                <a:effectLst/>
                <a:latin typeface="Ubuntu"/>
              </a:rPr>
              <a:t>Don’t get frustrated. If you do don’t show it. You need to be patient.</a:t>
            </a:r>
            <a:endParaRPr lang="en-US" b="0" i="0" dirty="0">
              <a:solidFill>
                <a:srgbClr val="FFFFFF"/>
              </a:solidFill>
              <a:effectLst/>
              <a:latin typeface="Open Sans"/>
            </a:endParaRPr>
          </a:p>
          <a:p>
            <a:endParaRPr lang="en-US" b="1" i="0" dirty="0">
              <a:solidFill>
                <a:srgbClr val="2A2A2A"/>
              </a:solidFill>
              <a:effectLst/>
              <a:latin typeface="Open Sans"/>
            </a:endParaRPr>
          </a:p>
          <a:p>
            <a:r>
              <a:rPr lang="en-US" b="1" i="0" dirty="0">
                <a:solidFill>
                  <a:srgbClr val="2A2A2A"/>
                </a:solidFill>
                <a:effectLst/>
                <a:latin typeface="Open Sans"/>
              </a:rPr>
              <a:t>The more a person is able to contribute and feel that their contribution is valued, the more they will feel valued as an individual. The experience of positive feedback will help to increase a person's self-confidence. </a:t>
            </a:r>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5</a:t>
            </a:fld>
            <a:endParaRPr lang="en-BS"/>
          </a:p>
        </p:txBody>
      </p:sp>
    </p:spTree>
    <p:extLst>
      <p:ext uri="{BB962C8B-B14F-4D97-AF65-F5344CB8AC3E}">
        <p14:creationId xmlns:p14="http://schemas.microsoft.com/office/powerpoint/2010/main" val="418670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reight-text-pro"/>
              </a:rPr>
              <a:t>Yes-people are open-minded, open-hearted, well-intentioned</a:t>
            </a:r>
          </a:p>
        </p:txBody>
      </p:sp>
      <p:sp>
        <p:nvSpPr>
          <p:cNvPr id="4" name="Slide Number Placeholder 3"/>
          <p:cNvSpPr>
            <a:spLocks noGrp="1"/>
          </p:cNvSpPr>
          <p:nvPr>
            <p:ph type="sldNum" sz="quarter" idx="5"/>
          </p:nvPr>
        </p:nvSpPr>
        <p:spPr/>
        <p:txBody>
          <a:bodyPr/>
          <a:lstStyle/>
          <a:p>
            <a:fld id="{20A8DE03-3B1F-4197-ACB1-865169DD3AB6}" type="slidenum">
              <a:rPr lang="en-BS" smtClean="0"/>
              <a:t>6</a:t>
            </a:fld>
            <a:endParaRPr lang="en-BS"/>
          </a:p>
        </p:txBody>
      </p:sp>
    </p:spTree>
    <p:extLst>
      <p:ext uri="{BB962C8B-B14F-4D97-AF65-F5344CB8AC3E}">
        <p14:creationId xmlns:p14="http://schemas.microsoft.com/office/powerpoint/2010/main" val="111274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reight-text-pro"/>
              </a:rPr>
              <a:t>Set realistic deadlines, set expectations up front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freight-text-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reight-text-pro"/>
              </a:rPr>
              <a:t>Don’t take advantage</a:t>
            </a:r>
            <a:endParaRPr lang="en-BS" dirty="0"/>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7</a:t>
            </a:fld>
            <a:endParaRPr lang="en-BS"/>
          </a:p>
        </p:txBody>
      </p:sp>
    </p:spTree>
    <p:extLst>
      <p:ext uri="{BB962C8B-B14F-4D97-AF65-F5344CB8AC3E}">
        <p14:creationId xmlns:p14="http://schemas.microsoft.com/office/powerpoint/2010/main" val="408625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dirty="0">
                <a:solidFill>
                  <a:srgbClr val="222222"/>
                </a:solidFill>
                <a:effectLst/>
                <a:latin typeface="Verdana" panose="020B0604030504040204" pitchFamily="34" charset="0"/>
              </a:rPr>
              <a:t>People who always say no or people who are negative - Your goal in dealing with a No Person is to transition to problem solving</a:t>
            </a:r>
          </a:p>
          <a:p>
            <a:pPr fontAlgn="base"/>
            <a:endParaRPr lang="en-US" b="0" i="0" dirty="0">
              <a:solidFill>
                <a:srgbClr val="222222"/>
              </a:solidFill>
              <a:effectLst/>
              <a:latin typeface="Verdana" panose="020B060403050404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i="0" dirty="0">
                <a:solidFill>
                  <a:srgbClr val="222222"/>
                </a:solidFill>
                <a:effectLst/>
                <a:latin typeface="Verdana" panose="020B0604030504040204" pitchFamily="34" charset="0"/>
              </a:rPr>
              <a:t>Go with the flow</a:t>
            </a:r>
            <a:r>
              <a:rPr lang="en-US" b="0" i="0" dirty="0">
                <a:solidFill>
                  <a:srgbClr val="222222"/>
                </a:solidFill>
                <a:effectLst/>
                <a:latin typeface="Verdana" panose="020B0604030504040204" pitchFamily="34" charset="0"/>
              </a:rPr>
              <a:t>. The first action step for dealing with negative people is to allow them to be as negative as they want to be. The worst course you can take with negative people is to try to convince them that things are not so bad and could be worse. This only motivates negative people to work more intently to convince you that things actually are so bad and will be worse. A=A</a:t>
            </a:r>
            <a:r>
              <a:rPr lang="en-US" b="0" i="0" u="sng" dirty="0">
                <a:solidFill>
                  <a:srgbClr val="222222"/>
                </a:solidFill>
                <a:effectLst/>
                <a:latin typeface="Verdana" panose="020B0604030504040204" pitchFamily="34" charset="0"/>
              </a:rPr>
              <a:t>ttempting </a:t>
            </a:r>
            <a:r>
              <a:rPr lang="en-US" b="0" i="0" dirty="0">
                <a:solidFill>
                  <a:srgbClr val="222222"/>
                </a:solidFill>
                <a:effectLst/>
                <a:latin typeface="Verdana" panose="020B0604030504040204" pitchFamily="34" charset="0"/>
              </a:rPr>
              <a:t>to convince a No Person to be positive is like struggling to climb out of quicksand: The harder you struggle, the more embedded you become.</a:t>
            </a:r>
          </a:p>
          <a:p>
            <a:pPr fontAlgn="base"/>
            <a:endParaRPr lang="en-US" b="1"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i="0" dirty="0">
                <a:solidFill>
                  <a:srgbClr val="222222"/>
                </a:solidFill>
                <a:effectLst/>
                <a:latin typeface="Verdana" panose="020B0604030504040204" pitchFamily="34" charset="0"/>
              </a:rPr>
              <a:t>Approach-</a:t>
            </a:r>
            <a:r>
              <a:rPr lang="en-US" b="0" i="0" dirty="0">
                <a:solidFill>
                  <a:srgbClr val="222222"/>
                </a:solidFill>
                <a:effectLst/>
                <a:latin typeface="Verdana" panose="020B0604030504040204" pitchFamily="34" charset="0"/>
              </a:rPr>
              <a:t>. Try </a:t>
            </a:r>
            <a:r>
              <a:rPr lang="en-US" b="1" i="0" dirty="0">
                <a:solidFill>
                  <a:srgbClr val="222222"/>
                </a:solidFill>
                <a:effectLst/>
                <a:latin typeface="Verdana" panose="020B0604030504040204" pitchFamily="34" charset="0"/>
              </a:rPr>
              <a:t>to project good intent onto negative behavior</a:t>
            </a:r>
            <a:r>
              <a:rPr lang="en-US" b="0" i="0" dirty="0">
                <a:solidFill>
                  <a:srgbClr val="222222"/>
                </a:solidFill>
                <a:effectLst/>
                <a:latin typeface="Verdana" panose="020B0604030504040204" pitchFamily="34" charset="0"/>
              </a:rPr>
              <a:t>, negative people may come to believe it. And what do we mean by projecting good intent? What you’re going to do is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222222"/>
                </a:solidFill>
                <a:effectLst/>
                <a:latin typeface="Verdana" panose="020B0604030504040204" pitchFamily="34" charset="0"/>
              </a:rPr>
              <a:t>Decide to act as if the negative feedback is meant to be helpful. Appreciate the No Person for having such high standards, for the willingness to speak up, and for the concern about details. Highlighting something positive, or a positive thought from all the negativity</a:t>
            </a:r>
            <a:endParaRPr lang="en-US" b="1" dirty="0">
              <a:solidFill>
                <a:srgbClr val="333333"/>
              </a:solidFill>
              <a:effectLst/>
              <a:latin typeface="inherit"/>
            </a:endParaRPr>
          </a:p>
          <a:p>
            <a:pPr fontAlgn="base"/>
            <a:endParaRPr lang="en-US" b="1" dirty="0">
              <a:solidFill>
                <a:srgbClr val="333333"/>
              </a:solidFill>
              <a:effectLst/>
              <a:latin typeface="inherit"/>
            </a:endParaRPr>
          </a:p>
          <a:p>
            <a:pPr fontAlgn="base"/>
            <a:r>
              <a:rPr lang="en-US" b="1" dirty="0">
                <a:solidFill>
                  <a:srgbClr val="333333"/>
                </a:solidFill>
                <a:effectLst/>
                <a:latin typeface="inherit"/>
              </a:rPr>
              <a:t>Give them something to say “yes” to.</a:t>
            </a:r>
            <a:r>
              <a:rPr lang="en-US" dirty="0">
                <a:solidFill>
                  <a:srgbClr val="333333"/>
                </a:solidFill>
                <a:effectLst/>
                <a:latin typeface="Lyon Text"/>
              </a:rPr>
              <a:t> Start with a series of questions the “no” person is likely to agree with. </a:t>
            </a:r>
          </a:p>
          <a:p>
            <a:pPr algn="l" fontAlgn="base"/>
            <a:endParaRPr lang="en-US" b="1" i="0" dirty="0">
              <a:solidFill>
                <a:srgbClr val="333333"/>
              </a:solidFill>
              <a:effectLst/>
              <a:latin typeface="inherit"/>
            </a:endParaRPr>
          </a:p>
          <a:p>
            <a:pPr algn="l" fontAlgn="base"/>
            <a:r>
              <a:rPr lang="en-US" b="1" i="0" dirty="0">
                <a:solidFill>
                  <a:srgbClr val="333333"/>
                </a:solidFill>
                <a:effectLst/>
                <a:latin typeface="inherit"/>
              </a:rPr>
              <a:t>Give options:</a:t>
            </a:r>
            <a:r>
              <a:rPr lang="en-US" b="0" i="0" dirty="0">
                <a:solidFill>
                  <a:srgbClr val="333333"/>
                </a:solidFill>
                <a:effectLst/>
                <a:latin typeface="Lyon Text"/>
              </a:rPr>
              <a:t> Understand why they said no. Your “no” person isn’t likely to change his or her mind, but he or she might be able to modify a stance if given another option or alternative. Try framing the request as “different” or “modified” and explain why. “I know you said you don’t have the skill to complete this task, but Jane has volunteered to assist and help you out. Would you be able to complete it with her help?</a:t>
            </a:r>
          </a:p>
          <a:p>
            <a:pPr algn="l" fontAlgn="base"/>
            <a:endParaRPr lang="en-US" b="0" i="0" dirty="0">
              <a:solidFill>
                <a:srgbClr val="333333"/>
              </a:solidFill>
              <a:effectLst/>
              <a:latin typeface="Lyon Tex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i="0" dirty="0">
                <a:solidFill>
                  <a:srgbClr val="222222"/>
                </a:solidFill>
                <a:effectLst/>
                <a:latin typeface="Verdana" panose="020B0604030504040204" pitchFamily="34" charset="0"/>
              </a:rPr>
              <a:t>Leave the door open.</a:t>
            </a:r>
            <a:r>
              <a:rPr lang="en-US" b="0" i="0" dirty="0">
                <a:solidFill>
                  <a:srgbClr val="222222"/>
                </a:solidFill>
                <a:effectLst/>
                <a:latin typeface="Verdana" panose="020B0604030504040204" pitchFamily="34" charset="0"/>
              </a:rPr>
              <a:t> Often, we are tempted to throw the “no people” out, exclude them. Our aim should be to make them feel apart of the group. And even if they haven’t made a decision or haven’t come around, we should try to leave the door open so they can come back in when ready. For example, "If you change your mind, let us know," or "When you think of a solution, get back to me," or "Why don’t you think about this for a while, and report back any ideas you have."</a:t>
            </a:r>
          </a:p>
          <a:p>
            <a:pPr algn="l" fontAlgn="base"/>
            <a:endParaRPr lang="en-US" b="0" i="0" dirty="0">
              <a:solidFill>
                <a:srgbClr val="333333"/>
              </a:solidFill>
              <a:effectLst/>
              <a:latin typeface="Lyon Text"/>
            </a:endParaRPr>
          </a:p>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9</a:t>
            </a:fld>
            <a:endParaRPr lang="en-BS"/>
          </a:p>
        </p:txBody>
      </p:sp>
    </p:spTree>
    <p:extLst>
      <p:ext uri="{BB962C8B-B14F-4D97-AF65-F5344CB8AC3E}">
        <p14:creationId xmlns:p14="http://schemas.microsoft.com/office/powerpoint/2010/main" val="26161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S" dirty="0"/>
          </a:p>
        </p:txBody>
      </p:sp>
      <p:sp>
        <p:nvSpPr>
          <p:cNvPr id="4" name="Slide Number Placeholder 3"/>
          <p:cNvSpPr>
            <a:spLocks noGrp="1"/>
          </p:cNvSpPr>
          <p:nvPr>
            <p:ph type="sldNum" sz="quarter" idx="5"/>
          </p:nvPr>
        </p:nvSpPr>
        <p:spPr/>
        <p:txBody>
          <a:bodyPr/>
          <a:lstStyle/>
          <a:p>
            <a:fld id="{20A8DE03-3B1F-4197-ACB1-865169DD3AB6}" type="slidenum">
              <a:rPr lang="en-BS" smtClean="0"/>
              <a:t>10</a:t>
            </a:fld>
            <a:endParaRPr lang="en-BS"/>
          </a:p>
        </p:txBody>
      </p:sp>
    </p:spTree>
    <p:extLst>
      <p:ext uri="{BB962C8B-B14F-4D97-AF65-F5344CB8AC3E}">
        <p14:creationId xmlns:p14="http://schemas.microsoft.com/office/powerpoint/2010/main" val="347129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9F9C-D953-4E23-951F-E69ACA5B77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S"/>
          </a:p>
        </p:txBody>
      </p:sp>
      <p:sp>
        <p:nvSpPr>
          <p:cNvPr id="3" name="Subtitle 2">
            <a:extLst>
              <a:ext uri="{FF2B5EF4-FFF2-40B4-BE49-F238E27FC236}">
                <a16:creationId xmlns:a16="http://schemas.microsoft.com/office/drawing/2014/main" id="{CEDD0A97-8702-453C-8F35-C0AA2787E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S"/>
          </a:p>
        </p:txBody>
      </p:sp>
      <p:sp>
        <p:nvSpPr>
          <p:cNvPr id="4" name="Date Placeholder 3">
            <a:extLst>
              <a:ext uri="{FF2B5EF4-FFF2-40B4-BE49-F238E27FC236}">
                <a16:creationId xmlns:a16="http://schemas.microsoft.com/office/drawing/2014/main" id="{0C92BA83-162A-45A9-94B5-F7E9AD1D201A}"/>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5" name="Footer Placeholder 4">
            <a:extLst>
              <a:ext uri="{FF2B5EF4-FFF2-40B4-BE49-F238E27FC236}">
                <a16:creationId xmlns:a16="http://schemas.microsoft.com/office/drawing/2014/main" id="{70990188-8869-43FB-AEF3-CC84AB670032}"/>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10426EA3-2F94-4C8D-BA32-30F3D2944B7D}"/>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211731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CDCC-3F9F-42E8-8B98-9BBABB751FE7}"/>
              </a:ext>
            </a:extLst>
          </p:cNvPr>
          <p:cNvSpPr>
            <a:spLocks noGrp="1"/>
          </p:cNvSpPr>
          <p:nvPr>
            <p:ph type="title"/>
          </p:nvPr>
        </p:nvSpPr>
        <p:spPr/>
        <p:txBody>
          <a:bodyPr/>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96EDA306-92FF-4288-9BE5-593D323B07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67B6620F-2617-46A2-A026-2188C71D16DF}"/>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5" name="Footer Placeholder 4">
            <a:extLst>
              <a:ext uri="{FF2B5EF4-FFF2-40B4-BE49-F238E27FC236}">
                <a16:creationId xmlns:a16="http://schemas.microsoft.com/office/drawing/2014/main" id="{980E493B-70EF-41D1-A6FB-E5A278B19EB6}"/>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6B0A8F99-30DB-4D24-B028-6EAEE4AB8A9C}"/>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279400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44756-ED06-48F3-99A1-C2ABE76C6F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3E66BAB2-B36E-438C-BDA7-CCF13AE54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BEF530B4-63BC-4B2A-A233-8E71B49EF131}"/>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5" name="Footer Placeholder 4">
            <a:extLst>
              <a:ext uri="{FF2B5EF4-FFF2-40B4-BE49-F238E27FC236}">
                <a16:creationId xmlns:a16="http://schemas.microsoft.com/office/drawing/2014/main" id="{87FF3FB7-CE33-47F1-835C-8368CE19A833}"/>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DD548C0A-6DBF-4835-BFF2-D0D0E4AC792A}"/>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29125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2083-1EC8-4B8B-AD31-754742BC3936}"/>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22866054-D060-44D1-8E0A-43D8B92C4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08D05E46-CE2D-47AA-B9A2-61F38DEE263B}"/>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5" name="Footer Placeholder 4">
            <a:extLst>
              <a:ext uri="{FF2B5EF4-FFF2-40B4-BE49-F238E27FC236}">
                <a16:creationId xmlns:a16="http://schemas.microsoft.com/office/drawing/2014/main" id="{FA761DE5-1C9C-4AAF-8A4D-92B5901761FA}"/>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B19B5DE5-66E5-47BC-83C3-37145A455E39}"/>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166851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72E7-4B73-4A2E-8ECC-6AA10D75A3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S"/>
          </a:p>
        </p:txBody>
      </p:sp>
      <p:sp>
        <p:nvSpPr>
          <p:cNvPr id="3" name="Text Placeholder 2">
            <a:extLst>
              <a:ext uri="{FF2B5EF4-FFF2-40B4-BE49-F238E27FC236}">
                <a16:creationId xmlns:a16="http://schemas.microsoft.com/office/drawing/2014/main" id="{70233DEB-4FA9-4BED-A8A2-5ABC74A66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1A5450-0074-4BEC-AAAA-D5E02C3E0D16}"/>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5" name="Footer Placeholder 4">
            <a:extLst>
              <a:ext uri="{FF2B5EF4-FFF2-40B4-BE49-F238E27FC236}">
                <a16:creationId xmlns:a16="http://schemas.microsoft.com/office/drawing/2014/main" id="{5CD3B325-B4CF-4285-B1FC-9A77F685AB65}"/>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EDF3AA62-C41D-4C02-A77C-98B5ECB9D079}"/>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8873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8F05-0E3A-427F-93D5-74F2763882C8}"/>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64DA12B6-2115-4DF4-AAE2-AB5E53C9FB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Content Placeholder 3">
            <a:extLst>
              <a:ext uri="{FF2B5EF4-FFF2-40B4-BE49-F238E27FC236}">
                <a16:creationId xmlns:a16="http://schemas.microsoft.com/office/drawing/2014/main" id="{A3058314-9F47-44D5-9F47-503EA375F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Date Placeholder 4">
            <a:extLst>
              <a:ext uri="{FF2B5EF4-FFF2-40B4-BE49-F238E27FC236}">
                <a16:creationId xmlns:a16="http://schemas.microsoft.com/office/drawing/2014/main" id="{F5D9E960-8B09-4A7D-8084-2F9C8AA508BD}"/>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6" name="Footer Placeholder 5">
            <a:extLst>
              <a:ext uri="{FF2B5EF4-FFF2-40B4-BE49-F238E27FC236}">
                <a16:creationId xmlns:a16="http://schemas.microsoft.com/office/drawing/2014/main" id="{A41B492E-9479-4F69-913A-0DE3E7DFCBF6}"/>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598A2050-6ECC-41F0-B01E-80C906723BD4}"/>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209706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0816-F1D4-4B19-8C3D-11986A179688}"/>
              </a:ext>
            </a:extLst>
          </p:cNvPr>
          <p:cNvSpPr>
            <a:spLocks noGrp="1"/>
          </p:cNvSpPr>
          <p:nvPr>
            <p:ph type="title"/>
          </p:nvPr>
        </p:nvSpPr>
        <p:spPr>
          <a:xfrm>
            <a:off x="839788" y="365125"/>
            <a:ext cx="10515600" cy="1325563"/>
          </a:xfrm>
        </p:spPr>
        <p:txBody>
          <a:bodyPr/>
          <a:lstStyle/>
          <a:p>
            <a:r>
              <a:rPr lang="en-US"/>
              <a:t>Click to edit Master title style</a:t>
            </a:r>
            <a:endParaRPr lang="en-BS"/>
          </a:p>
        </p:txBody>
      </p:sp>
      <p:sp>
        <p:nvSpPr>
          <p:cNvPr id="3" name="Text Placeholder 2">
            <a:extLst>
              <a:ext uri="{FF2B5EF4-FFF2-40B4-BE49-F238E27FC236}">
                <a16:creationId xmlns:a16="http://schemas.microsoft.com/office/drawing/2014/main" id="{37AA0349-66B0-42A3-B4A2-C85A4C499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0B286-7410-44C4-956A-6C3EDA707F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Text Placeholder 4">
            <a:extLst>
              <a:ext uri="{FF2B5EF4-FFF2-40B4-BE49-F238E27FC236}">
                <a16:creationId xmlns:a16="http://schemas.microsoft.com/office/drawing/2014/main" id="{326F2446-BF22-4840-B13D-B843084AC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853AF5-02DB-4FB4-A1AA-9377C88B9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7" name="Date Placeholder 6">
            <a:extLst>
              <a:ext uri="{FF2B5EF4-FFF2-40B4-BE49-F238E27FC236}">
                <a16:creationId xmlns:a16="http://schemas.microsoft.com/office/drawing/2014/main" id="{D4E9744B-1998-4F4A-BCBA-8A810A508557}"/>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8" name="Footer Placeholder 7">
            <a:extLst>
              <a:ext uri="{FF2B5EF4-FFF2-40B4-BE49-F238E27FC236}">
                <a16:creationId xmlns:a16="http://schemas.microsoft.com/office/drawing/2014/main" id="{59722C9E-1C03-403D-9671-E147B6CC916A}"/>
              </a:ext>
            </a:extLst>
          </p:cNvPr>
          <p:cNvSpPr>
            <a:spLocks noGrp="1"/>
          </p:cNvSpPr>
          <p:nvPr>
            <p:ph type="ftr" sz="quarter" idx="11"/>
          </p:nvPr>
        </p:nvSpPr>
        <p:spPr/>
        <p:txBody>
          <a:bodyPr/>
          <a:lstStyle/>
          <a:p>
            <a:endParaRPr lang="en-BS"/>
          </a:p>
        </p:txBody>
      </p:sp>
      <p:sp>
        <p:nvSpPr>
          <p:cNvPr id="9" name="Slide Number Placeholder 8">
            <a:extLst>
              <a:ext uri="{FF2B5EF4-FFF2-40B4-BE49-F238E27FC236}">
                <a16:creationId xmlns:a16="http://schemas.microsoft.com/office/drawing/2014/main" id="{BD82E0AB-E946-4B8F-905A-D0302333B7E5}"/>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293452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9F9A-8055-419E-8863-0061C26497B0}"/>
              </a:ext>
            </a:extLst>
          </p:cNvPr>
          <p:cNvSpPr>
            <a:spLocks noGrp="1"/>
          </p:cNvSpPr>
          <p:nvPr>
            <p:ph type="title"/>
          </p:nvPr>
        </p:nvSpPr>
        <p:spPr/>
        <p:txBody>
          <a:bodyPr/>
          <a:lstStyle/>
          <a:p>
            <a:r>
              <a:rPr lang="en-US"/>
              <a:t>Click to edit Master title style</a:t>
            </a:r>
            <a:endParaRPr lang="en-BS"/>
          </a:p>
        </p:txBody>
      </p:sp>
      <p:sp>
        <p:nvSpPr>
          <p:cNvPr id="3" name="Date Placeholder 2">
            <a:extLst>
              <a:ext uri="{FF2B5EF4-FFF2-40B4-BE49-F238E27FC236}">
                <a16:creationId xmlns:a16="http://schemas.microsoft.com/office/drawing/2014/main" id="{54E8DFC0-F9B3-4D1D-9044-4CC7FBF8BCB3}"/>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4" name="Footer Placeholder 3">
            <a:extLst>
              <a:ext uri="{FF2B5EF4-FFF2-40B4-BE49-F238E27FC236}">
                <a16:creationId xmlns:a16="http://schemas.microsoft.com/office/drawing/2014/main" id="{101E651F-943A-4E00-B757-F5B27DDF4FA7}"/>
              </a:ext>
            </a:extLst>
          </p:cNvPr>
          <p:cNvSpPr>
            <a:spLocks noGrp="1"/>
          </p:cNvSpPr>
          <p:nvPr>
            <p:ph type="ftr" sz="quarter" idx="11"/>
          </p:nvPr>
        </p:nvSpPr>
        <p:spPr/>
        <p:txBody>
          <a:bodyPr/>
          <a:lstStyle/>
          <a:p>
            <a:endParaRPr lang="en-BS"/>
          </a:p>
        </p:txBody>
      </p:sp>
      <p:sp>
        <p:nvSpPr>
          <p:cNvPr id="5" name="Slide Number Placeholder 4">
            <a:extLst>
              <a:ext uri="{FF2B5EF4-FFF2-40B4-BE49-F238E27FC236}">
                <a16:creationId xmlns:a16="http://schemas.microsoft.com/office/drawing/2014/main" id="{32CC8B18-CA8F-48D4-8389-42BFEE2B4D4A}"/>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215655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A7DC0-F8C9-4890-A646-D0473D08C81D}"/>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3" name="Footer Placeholder 2">
            <a:extLst>
              <a:ext uri="{FF2B5EF4-FFF2-40B4-BE49-F238E27FC236}">
                <a16:creationId xmlns:a16="http://schemas.microsoft.com/office/drawing/2014/main" id="{4CCD7220-D2E0-4E53-9F5D-B061DA6AD630}"/>
              </a:ext>
            </a:extLst>
          </p:cNvPr>
          <p:cNvSpPr>
            <a:spLocks noGrp="1"/>
          </p:cNvSpPr>
          <p:nvPr>
            <p:ph type="ftr" sz="quarter" idx="11"/>
          </p:nvPr>
        </p:nvSpPr>
        <p:spPr/>
        <p:txBody>
          <a:bodyPr/>
          <a:lstStyle/>
          <a:p>
            <a:endParaRPr lang="en-BS"/>
          </a:p>
        </p:txBody>
      </p:sp>
      <p:sp>
        <p:nvSpPr>
          <p:cNvPr id="4" name="Slide Number Placeholder 3">
            <a:extLst>
              <a:ext uri="{FF2B5EF4-FFF2-40B4-BE49-F238E27FC236}">
                <a16:creationId xmlns:a16="http://schemas.microsoft.com/office/drawing/2014/main" id="{F7121685-FE40-4CB8-A9B8-BF2D5A975FF4}"/>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225731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6C15-9580-47B2-9973-F8D12BE42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Content Placeholder 2">
            <a:extLst>
              <a:ext uri="{FF2B5EF4-FFF2-40B4-BE49-F238E27FC236}">
                <a16:creationId xmlns:a16="http://schemas.microsoft.com/office/drawing/2014/main" id="{64CB1306-37B1-46DD-A23D-79D287CF8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Text Placeholder 3">
            <a:extLst>
              <a:ext uri="{FF2B5EF4-FFF2-40B4-BE49-F238E27FC236}">
                <a16:creationId xmlns:a16="http://schemas.microsoft.com/office/drawing/2014/main" id="{3FDF6EEE-2CCE-486E-B57B-5E89467B3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CC0ED-82BD-4C9F-BD00-DCEC3A85D249}"/>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6" name="Footer Placeholder 5">
            <a:extLst>
              <a:ext uri="{FF2B5EF4-FFF2-40B4-BE49-F238E27FC236}">
                <a16:creationId xmlns:a16="http://schemas.microsoft.com/office/drawing/2014/main" id="{050A508E-22EA-48F7-A1ED-0463271DF193}"/>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C96E8616-E9CA-49EE-88C2-2A1B641476A9}"/>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34312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BE7F-01AC-4F63-9214-8417D8245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Picture Placeholder 2">
            <a:extLst>
              <a:ext uri="{FF2B5EF4-FFF2-40B4-BE49-F238E27FC236}">
                <a16:creationId xmlns:a16="http://schemas.microsoft.com/office/drawing/2014/main" id="{87B8A2FB-D659-4636-8108-029A6C1AE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S"/>
          </a:p>
        </p:txBody>
      </p:sp>
      <p:sp>
        <p:nvSpPr>
          <p:cNvPr id="4" name="Text Placeholder 3">
            <a:extLst>
              <a:ext uri="{FF2B5EF4-FFF2-40B4-BE49-F238E27FC236}">
                <a16:creationId xmlns:a16="http://schemas.microsoft.com/office/drawing/2014/main" id="{6D090B23-E7C5-4DC8-A678-CE24FE891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55B6A-B220-42B3-BF7B-BA880A6627B1}"/>
              </a:ext>
            </a:extLst>
          </p:cNvPr>
          <p:cNvSpPr>
            <a:spLocks noGrp="1"/>
          </p:cNvSpPr>
          <p:nvPr>
            <p:ph type="dt" sz="half" idx="10"/>
          </p:nvPr>
        </p:nvSpPr>
        <p:spPr/>
        <p:txBody>
          <a:bodyPr/>
          <a:lstStyle/>
          <a:p>
            <a:fld id="{40960906-A3ED-4926-B28A-6ED43252A478}" type="datetimeFigureOut">
              <a:rPr lang="en-BS" smtClean="0"/>
              <a:t>12/19/22</a:t>
            </a:fld>
            <a:endParaRPr lang="en-BS"/>
          </a:p>
        </p:txBody>
      </p:sp>
      <p:sp>
        <p:nvSpPr>
          <p:cNvPr id="6" name="Footer Placeholder 5">
            <a:extLst>
              <a:ext uri="{FF2B5EF4-FFF2-40B4-BE49-F238E27FC236}">
                <a16:creationId xmlns:a16="http://schemas.microsoft.com/office/drawing/2014/main" id="{A18780AA-5282-4A04-AF83-42052DA6F275}"/>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C5378FA5-F74C-44C6-A31A-D354D8D03811}"/>
              </a:ext>
            </a:extLst>
          </p:cNvPr>
          <p:cNvSpPr>
            <a:spLocks noGrp="1"/>
          </p:cNvSpPr>
          <p:nvPr>
            <p:ph type="sldNum" sz="quarter" idx="12"/>
          </p:nvPr>
        </p:nvSpPr>
        <p:spPr/>
        <p:txBody>
          <a:bodyPr/>
          <a:lstStyle/>
          <a:p>
            <a:fld id="{B0D50DE4-B340-4EAE-ABD1-26C85A2CEF87}" type="slidenum">
              <a:rPr lang="en-BS" smtClean="0"/>
              <a:t>‹#›</a:t>
            </a:fld>
            <a:endParaRPr lang="en-BS"/>
          </a:p>
        </p:txBody>
      </p:sp>
    </p:spTree>
    <p:extLst>
      <p:ext uri="{BB962C8B-B14F-4D97-AF65-F5344CB8AC3E}">
        <p14:creationId xmlns:p14="http://schemas.microsoft.com/office/powerpoint/2010/main" val="318624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C46DA-F07F-4595-BCE5-5218CA7CA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S"/>
          </a:p>
        </p:txBody>
      </p:sp>
      <p:sp>
        <p:nvSpPr>
          <p:cNvPr id="3" name="Text Placeholder 2">
            <a:extLst>
              <a:ext uri="{FF2B5EF4-FFF2-40B4-BE49-F238E27FC236}">
                <a16:creationId xmlns:a16="http://schemas.microsoft.com/office/drawing/2014/main" id="{923F81B9-E247-4A1B-BBB8-C2B59F301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65F2832D-0820-4874-8B56-C33B4217F0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60906-A3ED-4926-B28A-6ED43252A478}" type="datetimeFigureOut">
              <a:rPr lang="en-BS" smtClean="0"/>
              <a:t>12/19/22</a:t>
            </a:fld>
            <a:endParaRPr lang="en-BS"/>
          </a:p>
        </p:txBody>
      </p:sp>
      <p:sp>
        <p:nvSpPr>
          <p:cNvPr id="5" name="Footer Placeholder 4">
            <a:extLst>
              <a:ext uri="{FF2B5EF4-FFF2-40B4-BE49-F238E27FC236}">
                <a16:creationId xmlns:a16="http://schemas.microsoft.com/office/drawing/2014/main" id="{CFEA7FA8-46A9-4A0B-BFA6-6F57C7A6A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S"/>
          </a:p>
        </p:txBody>
      </p:sp>
      <p:sp>
        <p:nvSpPr>
          <p:cNvPr id="6" name="Slide Number Placeholder 5">
            <a:extLst>
              <a:ext uri="{FF2B5EF4-FFF2-40B4-BE49-F238E27FC236}">
                <a16:creationId xmlns:a16="http://schemas.microsoft.com/office/drawing/2014/main" id="{AD21B96E-5DEE-4F33-9BC2-3D3C31F68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50DE4-B340-4EAE-ABD1-26C85A2CEF87}" type="slidenum">
              <a:rPr lang="en-BS" smtClean="0"/>
              <a:t>‹#›</a:t>
            </a:fld>
            <a:endParaRPr lang="en-BS"/>
          </a:p>
        </p:txBody>
      </p:sp>
    </p:spTree>
    <p:extLst>
      <p:ext uri="{BB962C8B-B14F-4D97-AF65-F5344CB8AC3E}">
        <p14:creationId xmlns:p14="http://schemas.microsoft.com/office/powerpoint/2010/main" val="237672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3DAD0-4003-475B-B2A7-0568AA89D95F}"/>
              </a:ext>
            </a:extLst>
          </p:cNvPr>
          <p:cNvSpPr>
            <a:spLocks noGrp="1"/>
          </p:cNvSpPr>
          <p:nvPr>
            <p:ph type="title"/>
          </p:nvPr>
        </p:nvSpPr>
        <p:spPr>
          <a:xfrm>
            <a:off x="645264" y="4934662"/>
            <a:ext cx="10901471" cy="1236440"/>
          </a:xfrm>
          <a:noFill/>
        </p:spPr>
        <p:txBody>
          <a:bodyPr vert="horz" lIns="91440" tIns="45720" rIns="91440" bIns="45720" rtlCol="0" anchor="b">
            <a:normAutofit/>
          </a:bodyPr>
          <a:lstStyle/>
          <a:p>
            <a:pPr algn="ctr"/>
            <a:r>
              <a:rPr lang="en-US" sz="7200" b="1" dirty="0">
                <a:solidFill>
                  <a:schemeClr val="bg1"/>
                </a:solidFill>
              </a:rPr>
              <a:t>Dealing with difficult people</a:t>
            </a:r>
          </a:p>
        </p:txBody>
      </p:sp>
      <p:pic>
        <p:nvPicPr>
          <p:cNvPr id="1026" name="Picture 2" descr="Dealing With Difficult People. (part 1) – Truth Inside Of You">
            <a:extLst>
              <a:ext uri="{FF2B5EF4-FFF2-40B4-BE49-F238E27FC236}">
                <a16:creationId xmlns:a16="http://schemas.microsoft.com/office/drawing/2014/main" id="{05F7AA62-20C3-4306-8FC8-859713699699}"/>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3409"/>
          <a:stretch/>
        </p:blipFill>
        <p:spPr bwMode="auto">
          <a:xfrm>
            <a:off x="20" y="1"/>
            <a:ext cx="12191979" cy="423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93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BEB482-6CE7-4D6C-AC19-BDA464730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838200" y="365125"/>
            <a:ext cx="5986112" cy="1325563"/>
          </a:xfrm>
        </p:spPr>
        <p:txBody>
          <a:bodyPr vert="horz" lIns="91440" tIns="45720" rIns="91440" bIns="45720" rtlCol="0" anchor="ctr">
            <a:normAutofit/>
          </a:bodyPr>
          <a:lstStyle/>
          <a:p>
            <a:r>
              <a:rPr lang="en-US" sz="4000" b="1" dirty="0">
                <a:latin typeface="+mn-lt"/>
              </a:rPr>
              <a:t>The Dictator</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838200" y="1825625"/>
            <a:ext cx="5986112" cy="4351338"/>
          </a:xfrm>
        </p:spPr>
        <p:txBody>
          <a:bodyPr vert="horz" lIns="91440" tIns="45720" rIns="91440" bIns="45720" rtlCol="0">
            <a:normAutofit/>
          </a:bodyPr>
          <a:lstStyle/>
          <a:p>
            <a:pPr marL="0" indent="0">
              <a:buNone/>
            </a:pPr>
            <a:r>
              <a:rPr lang="en-US" sz="2400" b="1" dirty="0"/>
              <a:t>Characteristics</a:t>
            </a:r>
          </a:p>
          <a:p>
            <a:r>
              <a:rPr lang="en-US" sz="2400" dirty="0"/>
              <a:t>Very strong sense of what others should feel, do and say</a:t>
            </a:r>
          </a:p>
          <a:p>
            <a:r>
              <a:rPr lang="en-US" sz="2400" dirty="0"/>
              <a:t>Must prove they are right in all situations</a:t>
            </a:r>
          </a:p>
          <a:p>
            <a:r>
              <a:rPr lang="en-US" sz="2400" dirty="0"/>
              <a:t>Feel threatened by new suggestions and ideas</a:t>
            </a:r>
          </a:p>
          <a:p>
            <a:r>
              <a:rPr lang="en-US" sz="2400" dirty="0"/>
              <a:t>Rule by “it’s my way of the highway” mentality</a:t>
            </a:r>
          </a:p>
          <a:p>
            <a:pPr marL="0" indent="0">
              <a:buNone/>
            </a:pPr>
            <a:endParaRPr lang="en-US" sz="2400" dirty="0"/>
          </a:p>
        </p:txBody>
      </p:sp>
      <p:sp>
        <p:nvSpPr>
          <p:cNvPr id="27"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rgbClr val="8D4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FD7FE253-6365-4ADF-80C1-F2EEB5551121}"/>
              </a:ext>
            </a:extLst>
          </p:cNvPr>
          <p:cNvPicPr>
            <a:picLocks noGrp="1" noChangeAspect="1"/>
          </p:cNvPicPr>
          <p:nvPr>
            <p:ph sz="half" idx="2"/>
          </p:nvPr>
        </p:nvPicPr>
        <p:blipFill rotWithShape="1">
          <a:blip r:embed="rId3"/>
          <a:srcRect t="6266" r="2" b="721"/>
          <a:stretch/>
        </p:blipFill>
        <p:spPr>
          <a:xfrm>
            <a:off x="8507487" y="1258529"/>
            <a:ext cx="2735071" cy="4330205"/>
          </a:xfrm>
          <a:prstGeom prst="rect">
            <a:avLst/>
          </a:prstGeom>
        </p:spPr>
      </p:pic>
      <p:pic>
        <p:nvPicPr>
          <p:cNvPr id="11" name="Picture 10">
            <a:extLst>
              <a:ext uri="{FF2B5EF4-FFF2-40B4-BE49-F238E27FC236}">
                <a16:creationId xmlns:a16="http://schemas.microsoft.com/office/drawing/2014/main" id="{8E381436-6CC5-46C8-A4D9-11FE5135EA2C}"/>
              </a:ext>
            </a:extLst>
          </p:cNvPr>
          <p:cNvPicPr>
            <a:picLocks noChangeAspect="1"/>
          </p:cNvPicPr>
          <p:nvPr/>
        </p:nvPicPr>
        <p:blipFill>
          <a:blip r:embed="rId4"/>
          <a:stretch>
            <a:fillRect/>
          </a:stretch>
        </p:blipFill>
        <p:spPr>
          <a:xfrm rot="5400000">
            <a:off x="6599253" y="1942858"/>
            <a:ext cx="1619250" cy="507267"/>
          </a:xfrm>
          <a:prstGeom prst="rect">
            <a:avLst/>
          </a:prstGeom>
        </p:spPr>
      </p:pic>
    </p:spTree>
    <p:extLst>
      <p:ext uri="{BB962C8B-B14F-4D97-AF65-F5344CB8AC3E}">
        <p14:creationId xmlns:p14="http://schemas.microsoft.com/office/powerpoint/2010/main" val="214696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BEB482-6CE7-4D6C-AC19-BDA464730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838200" y="365125"/>
            <a:ext cx="5986112" cy="1325563"/>
          </a:xfrm>
        </p:spPr>
        <p:txBody>
          <a:bodyPr vert="horz" lIns="91440" tIns="45720" rIns="91440" bIns="45720" rtlCol="0" anchor="ctr">
            <a:normAutofit/>
          </a:bodyPr>
          <a:lstStyle/>
          <a:p>
            <a:r>
              <a:rPr lang="en-US" sz="4000" b="1" dirty="0">
                <a:latin typeface="+mn-lt"/>
              </a:rPr>
              <a:t>The Dictator</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838200" y="1825625"/>
            <a:ext cx="5986112" cy="4351338"/>
          </a:xfrm>
        </p:spPr>
        <p:txBody>
          <a:bodyPr vert="horz" lIns="91440" tIns="45720" rIns="91440" bIns="45720" rtlCol="0">
            <a:normAutofit/>
          </a:bodyPr>
          <a:lstStyle/>
          <a:p>
            <a:pPr marL="0" indent="0">
              <a:buNone/>
            </a:pPr>
            <a:r>
              <a:rPr lang="en-US" sz="2400" b="1" dirty="0"/>
              <a:t>Strategies</a:t>
            </a:r>
          </a:p>
          <a:p>
            <a:r>
              <a:rPr lang="en-US" sz="2400" dirty="0"/>
              <a:t>Validate that you understand and acknowledge their point of view</a:t>
            </a:r>
          </a:p>
          <a:p>
            <a:r>
              <a:rPr lang="en-US" sz="2400" dirty="0"/>
              <a:t>Be respectful but still communicate your thoughts and ideas</a:t>
            </a:r>
          </a:p>
          <a:p>
            <a:r>
              <a:rPr lang="en-US" sz="2400" dirty="0"/>
              <a:t>Use eye contact and a confident posture when speaking with them, especially in group settings</a:t>
            </a:r>
          </a:p>
          <a:p>
            <a:r>
              <a:rPr lang="en-US" sz="2400" dirty="0"/>
              <a:t>Offer concrete plans for action, not just ideas</a:t>
            </a:r>
          </a:p>
        </p:txBody>
      </p:sp>
      <p:sp>
        <p:nvSpPr>
          <p:cNvPr id="18"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rgbClr val="8D4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FD7FE253-6365-4ADF-80C1-F2EEB5551121}"/>
              </a:ext>
            </a:extLst>
          </p:cNvPr>
          <p:cNvPicPr>
            <a:picLocks noGrp="1" noChangeAspect="1"/>
          </p:cNvPicPr>
          <p:nvPr>
            <p:ph sz="half" idx="2"/>
          </p:nvPr>
        </p:nvPicPr>
        <p:blipFill rotWithShape="1">
          <a:blip r:embed="rId3"/>
          <a:srcRect t="6266" r="2" b="721"/>
          <a:stretch/>
        </p:blipFill>
        <p:spPr>
          <a:xfrm>
            <a:off x="8507487" y="1258529"/>
            <a:ext cx="2735071" cy="4330205"/>
          </a:xfrm>
          <a:prstGeom prst="rect">
            <a:avLst/>
          </a:prstGeom>
        </p:spPr>
      </p:pic>
      <p:pic>
        <p:nvPicPr>
          <p:cNvPr id="6" name="Picture 5">
            <a:extLst>
              <a:ext uri="{FF2B5EF4-FFF2-40B4-BE49-F238E27FC236}">
                <a16:creationId xmlns:a16="http://schemas.microsoft.com/office/drawing/2014/main" id="{8C0E46CB-F80F-4932-A396-DDFF5CE4280B}"/>
              </a:ext>
            </a:extLst>
          </p:cNvPr>
          <p:cNvPicPr>
            <a:picLocks noChangeAspect="1"/>
          </p:cNvPicPr>
          <p:nvPr/>
        </p:nvPicPr>
        <p:blipFill>
          <a:blip r:embed="rId4"/>
          <a:stretch>
            <a:fillRect/>
          </a:stretch>
        </p:blipFill>
        <p:spPr>
          <a:xfrm rot="5400000">
            <a:off x="6599253" y="1954581"/>
            <a:ext cx="1619250" cy="507267"/>
          </a:xfrm>
          <a:prstGeom prst="rect">
            <a:avLst/>
          </a:prstGeom>
        </p:spPr>
      </p:pic>
    </p:spTree>
    <p:extLst>
      <p:ext uri="{BB962C8B-B14F-4D97-AF65-F5344CB8AC3E}">
        <p14:creationId xmlns:p14="http://schemas.microsoft.com/office/powerpoint/2010/main" val="274707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dirty="0">
                <a:latin typeface="+mn-lt"/>
              </a:rPr>
              <a:t>The Griper</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Characteristics</a:t>
            </a:r>
          </a:p>
          <a:p>
            <a:r>
              <a:rPr lang="en-US" sz="2400" dirty="0"/>
              <a:t>Always whining or complaining</a:t>
            </a:r>
          </a:p>
          <a:p>
            <a:r>
              <a:rPr lang="en-US" sz="2400" dirty="0"/>
              <a:t>Usually casts blame on others</a:t>
            </a:r>
          </a:p>
          <a:p>
            <a:r>
              <a:rPr lang="en-US" sz="2400" dirty="0"/>
              <a:t>Often play the role of a victim</a:t>
            </a:r>
          </a:p>
          <a:p>
            <a:r>
              <a:rPr lang="en-US" sz="2400" dirty="0"/>
              <a:t>Want solutions to problems but rely on others to solve problems</a:t>
            </a:r>
          </a:p>
        </p:txBody>
      </p:sp>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F5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EC28A98-BAEA-470C-93B2-798B6B666D03}"/>
              </a:ext>
            </a:extLst>
          </p:cNvPr>
          <p:cNvPicPr>
            <a:picLocks noChangeAspect="1"/>
          </p:cNvPicPr>
          <p:nvPr/>
        </p:nvPicPr>
        <p:blipFill rotWithShape="1">
          <a:blip r:embed="rId3"/>
          <a:srcRect r="1" b="9771"/>
          <a:stretch/>
        </p:blipFill>
        <p:spPr>
          <a:xfrm>
            <a:off x="8205634" y="722376"/>
            <a:ext cx="3337560" cy="5413248"/>
          </a:xfrm>
          <a:prstGeom prst="rect">
            <a:avLst/>
          </a:prstGeom>
          <a:effectLst/>
        </p:spPr>
      </p:pic>
    </p:spTree>
    <p:extLst>
      <p:ext uri="{BB962C8B-B14F-4D97-AF65-F5344CB8AC3E}">
        <p14:creationId xmlns:p14="http://schemas.microsoft.com/office/powerpoint/2010/main" val="20334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dirty="0">
                <a:latin typeface="+mn-lt"/>
              </a:rPr>
              <a:t>The Griper</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Strategy </a:t>
            </a:r>
          </a:p>
          <a:p>
            <a:r>
              <a:rPr lang="en-US" sz="2400" dirty="0"/>
              <a:t>Stay positive and realistic in situations</a:t>
            </a:r>
          </a:p>
          <a:p>
            <a:r>
              <a:rPr lang="en-US" sz="2400" dirty="0"/>
              <a:t>Avoid arguments and stick to the facts</a:t>
            </a:r>
          </a:p>
          <a:p>
            <a:r>
              <a:rPr lang="en-US" sz="2400" dirty="0"/>
              <a:t>Ask them what they hope to accomplish with their complaints</a:t>
            </a:r>
          </a:p>
          <a:p>
            <a:r>
              <a:rPr lang="en-US" sz="2400" dirty="0"/>
              <a:t>Change topics</a:t>
            </a:r>
          </a:p>
        </p:txBody>
      </p:sp>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F5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EC28A98-BAEA-470C-93B2-798B6B666D03}"/>
              </a:ext>
            </a:extLst>
          </p:cNvPr>
          <p:cNvPicPr>
            <a:picLocks noChangeAspect="1"/>
          </p:cNvPicPr>
          <p:nvPr/>
        </p:nvPicPr>
        <p:blipFill rotWithShape="1">
          <a:blip r:embed="rId3"/>
          <a:srcRect r="1" b="9771"/>
          <a:stretch/>
        </p:blipFill>
        <p:spPr>
          <a:xfrm>
            <a:off x="8205634" y="722376"/>
            <a:ext cx="3337560" cy="5413248"/>
          </a:xfrm>
          <a:prstGeom prst="rect">
            <a:avLst/>
          </a:prstGeom>
          <a:effectLst/>
        </p:spPr>
      </p:pic>
    </p:spTree>
    <p:extLst>
      <p:ext uri="{BB962C8B-B14F-4D97-AF65-F5344CB8AC3E}">
        <p14:creationId xmlns:p14="http://schemas.microsoft.com/office/powerpoint/2010/main" val="11874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Benefits of a Breast Reduction in Charlotte- Dr. Erik Miles">
            <a:extLst>
              <a:ext uri="{FF2B5EF4-FFF2-40B4-BE49-F238E27FC236}">
                <a16:creationId xmlns:a16="http://schemas.microsoft.com/office/drawing/2014/main" id="{27B37F9F-0A75-42BD-9857-FB3A5CAD384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3708" r="10707"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E07A27F-B77A-4604-BFB6-2FBA9960DC1C}"/>
              </a:ext>
            </a:extLst>
          </p:cNvPr>
          <p:cNvSpPr>
            <a:spLocks noGrp="1"/>
          </p:cNvSpPr>
          <p:nvPr>
            <p:ph type="title"/>
          </p:nvPr>
        </p:nvSpPr>
        <p:spPr/>
        <p:txBody>
          <a:bodyPr/>
          <a:lstStyle/>
          <a:p>
            <a:endParaRPr lang="en-BS"/>
          </a:p>
        </p:txBody>
      </p:sp>
      <p:sp>
        <p:nvSpPr>
          <p:cNvPr id="5" name="TextBox 4">
            <a:extLst>
              <a:ext uri="{FF2B5EF4-FFF2-40B4-BE49-F238E27FC236}">
                <a16:creationId xmlns:a16="http://schemas.microsoft.com/office/drawing/2014/main" id="{23255E18-4AD4-410E-8ABA-E98805922E08}"/>
              </a:ext>
            </a:extLst>
          </p:cNvPr>
          <p:cNvSpPr txBox="1"/>
          <p:nvPr/>
        </p:nvSpPr>
        <p:spPr>
          <a:xfrm>
            <a:off x="7772400" y="863600"/>
            <a:ext cx="3581400" cy="4708981"/>
          </a:xfrm>
          <a:prstGeom prst="rect">
            <a:avLst/>
          </a:prstGeom>
          <a:noFill/>
        </p:spPr>
        <p:txBody>
          <a:bodyPr wrap="square" rtlCol="0">
            <a:spAutoFit/>
          </a:bodyPr>
          <a:lstStyle/>
          <a:p>
            <a:pPr algn="ctr"/>
            <a:r>
              <a:rPr lang="en-US" sz="6000" dirty="0"/>
              <a:t>Matthew 7:3-5</a:t>
            </a:r>
          </a:p>
          <a:p>
            <a:pPr algn="ctr"/>
            <a:endParaRPr lang="en-US" sz="6000" dirty="0"/>
          </a:p>
          <a:p>
            <a:pPr algn="ctr"/>
            <a:r>
              <a:rPr lang="en-US" sz="6000" dirty="0"/>
              <a:t>Which one am I?</a:t>
            </a:r>
            <a:endParaRPr lang="en-BS" sz="3600" dirty="0"/>
          </a:p>
        </p:txBody>
      </p:sp>
    </p:spTree>
    <p:extLst>
      <p:ext uri="{BB962C8B-B14F-4D97-AF65-F5344CB8AC3E}">
        <p14:creationId xmlns:p14="http://schemas.microsoft.com/office/powerpoint/2010/main" val="7858451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9DA2-590A-45D1-A726-8DCBEAE44821}"/>
              </a:ext>
            </a:extLst>
          </p:cNvPr>
          <p:cNvSpPr>
            <a:spLocks noGrp="1"/>
          </p:cNvSpPr>
          <p:nvPr>
            <p:ph type="title"/>
          </p:nvPr>
        </p:nvSpPr>
        <p:spPr>
          <a:xfrm>
            <a:off x="5071834" y="829520"/>
            <a:ext cx="6272784" cy="1535051"/>
          </a:xfrm>
        </p:spPr>
        <p:txBody>
          <a:bodyPr vert="horz" lIns="91440" tIns="45720" rIns="91440" bIns="45720" rtlCol="0" anchor="b">
            <a:normAutofit/>
          </a:bodyPr>
          <a:lstStyle/>
          <a:p>
            <a:r>
              <a:rPr lang="en-US" sz="5200" b="1" dirty="0">
                <a:latin typeface="+mn-lt"/>
              </a:rPr>
              <a:t>Biblical Guidelines </a:t>
            </a:r>
          </a:p>
        </p:txBody>
      </p:sp>
      <p:sp>
        <p:nvSpPr>
          <p:cNvPr id="3" name="Content Placeholder 2">
            <a:extLst>
              <a:ext uri="{FF2B5EF4-FFF2-40B4-BE49-F238E27FC236}">
                <a16:creationId xmlns:a16="http://schemas.microsoft.com/office/drawing/2014/main" id="{B46FC925-E233-43D0-982E-D91524D30357}"/>
              </a:ext>
            </a:extLst>
          </p:cNvPr>
          <p:cNvSpPr>
            <a:spLocks noGrp="1"/>
          </p:cNvSpPr>
          <p:nvPr>
            <p:ph sz="half" idx="1"/>
          </p:nvPr>
        </p:nvSpPr>
        <p:spPr>
          <a:xfrm>
            <a:off x="5080216" y="3351276"/>
            <a:ext cx="6272784" cy="2825686"/>
          </a:xfrm>
        </p:spPr>
        <p:txBody>
          <a:bodyPr vert="horz" lIns="91440" tIns="45720" rIns="91440" bIns="45720" rtlCol="0">
            <a:normAutofit fontScale="92500"/>
          </a:bodyPr>
          <a:lstStyle/>
          <a:p>
            <a:pPr marL="0" indent="0">
              <a:buNone/>
            </a:pPr>
            <a:r>
              <a:rPr lang="en-US" sz="4000" b="1" i="0" dirty="0">
                <a:effectLst/>
                <a:latin typeface="Arial" panose="020B0604020202020204" pitchFamily="34" charset="0"/>
                <a:cs typeface="Arial" panose="020B0604020202020204" pitchFamily="34" charset="0"/>
              </a:rPr>
              <a:t>Keep things in perspective</a:t>
            </a:r>
          </a:p>
          <a:p>
            <a:r>
              <a:rPr lang="en-US" sz="4000" b="0" i="0" dirty="0">
                <a:effectLst/>
                <a:latin typeface="Arial" panose="020B0604020202020204" pitchFamily="34" charset="0"/>
                <a:cs typeface="Arial" panose="020B0604020202020204" pitchFamily="34" charset="0"/>
              </a:rPr>
              <a:t>If it is possible, as much as depends on you, live peaceably with all men” (Romans 12:18).</a:t>
            </a:r>
            <a:endParaRPr lang="en-US" sz="4000" dirty="0">
              <a:latin typeface="Arial" panose="020B0604020202020204" pitchFamily="34" charset="0"/>
              <a:cs typeface="Arial" panose="020B0604020202020204" pitchFamily="34" charset="0"/>
            </a:endParaRPr>
          </a:p>
        </p:txBody>
      </p:sp>
      <p:pic>
        <p:nvPicPr>
          <p:cNvPr id="2050" name="Picture 2" descr="What The Bible Says About Dealing With Difficult People by Criswell Freeman">
            <a:extLst>
              <a:ext uri="{FF2B5EF4-FFF2-40B4-BE49-F238E27FC236}">
                <a16:creationId xmlns:a16="http://schemas.microsoft.com/office/drawing/2014/main" id="{7788D6A2-43F7-47DA-89C6-841922013784}"/>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1057" r="-1"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1139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89DA2-590A-45D1-A726-8DCBEAE44821}"/>
              </a:ext>
            </a:extLst>
          </p:cNvPr>
          <p:cNvSpPr>
            <a:spLocks noGrp="1"/>
          </p:cNvSpPr>
          <p:nvPr>
            <p:ph type="title"/>
          </p:nvPr>
        </p:nvSpPr>
        <p:spPr>
          <a:xfrm>
            <a:off x="5071834" y="829520"/>
            <a:ext cx="6272784" cy="1535051"/>
          </a:xfrm>
        </p:spPr>
        <p:txBody>
          <a:bodyPr vert="horz" lIns="91440" tIns="45720" rIns="91440" bIns="45720" rtlCol="0" anchor="b">
            <a:normAutofit/>
          </a:bodyPr>
          <a:lstStyle/>
          <a:p>
            <a:r>
              <a:rPr lang="en-US" sz="5200" b="1" dirty="0">
                <a:latin typeface="+mn-lt"/>
              </a:rPr>
              <a:t>Biblical Guidelines </a:t>
            </a:r>
          </a:p>
        </p:txBody>
      </p:sp>
      <p:pic>
        <p:nvPicPr>
          <p:cNvPr id="2050" name="Picture 2" descr="What The Bible Says About Dealing With Difficult People by Criswell Freeman">
            <a:extLst>
              <a:ext uri="{FF2B5EF4-FFF2-40B4-BE49-F238E27FC236}">
                <a16:creationId xmlns:a16="http://schemas.microsoft.com/office/drawing/2014/main" id="{7788D6A2-43F7-47DA-89C6-84192201378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057" r="-1"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6FC925-E233-43D0-982E-D91524D30357}"/>
              </a:ext>
            </a:extLst>
          </p:cNvPr>
          <p:cNvSpPr>
            <a:spLocks noGrp="1"/>
          </p:cNvSpPr>
          <p:nvPr>
            <p:ph sz="half" idx="1"/>
          </p:nvPr>
        </p:nvSpPr>
        <p:spPr>
          <a:xfrm>
            <a:off x="5080216" y="3351276"/>
            <a:ext cx="6272784" cy="2825686"/>
          </a:xfrm>
        </p:spPr>
        <p:txBody>
          <a:bodyPr vert="horz" lIns="91440" tIns="45720" rIns="91440" bIns="45720" rtlCol="0">
            <a:normAutofit fontScale="92500" lnSpcReduction="20000"/>
          </a:bodyPr>
          <a:lstStyle/>
          <a:p>
            <a:pPr marL="0" indent="0">
              <a:buNone/>
            </a:pPr>
            <a:r>
              <a:rPr lang="en-US" sz="4000" b="1" i="0" dirty="0">
                <a:effectLst/>
                <a:latin typeface="Arial" panose="020B0604020202020204" pitchFamily="34" charset="0"/>
                <a:cs typeface="Arial" panose="020B0604020202020204" pitchFamily="34" charset="0"/>
              </a:rPr>
              <a:t>Seek God’s wisdom</a:t>
            </a:r>
          </a:p>
          <a:p>
            <a:r>
              <a:rPr lang="en-US" sz="4000" dirty="0">
                <a:latin typeface="Arial" panose="020B0604020202020204" pitchFamily="34" charset="0"/>
                <a:cs typeface="Arial" panose="020B0604020202020204" pitchFamily="34" charset="0"/>
              </a:rPr>
              <a:t>For the LORD gives wisdom; from his mouth come knowledge and understanding.” (Proverbs 2:6).</a:t>
            </a:r>
          </a:p>
        </p:txBody>
      </p:sp>
    </p:spTree>
    <p:extLst>
      <p:ext uri="{BB962C8B-B14F-4D97-AF65-F5344CB8AC3E}">
        <p14:creationId xmlns:p14="http://schemas.microsoft.com/office/powerpoint/2010/main" val="132974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89DA2-590A-45D1-A726-8DCBEAE44821}"/>
              </a:ext>
            </a:extLst>
          </p:cNvPr>
          <p:cNvSpPr>
            <a:spLocks noGrp="1"/>
          </p:cNvSpPr>
          <p:nvPr>
            <p:ph type="title"/>
          </p:nvPr>
        </p:nvSpPr>
        <p:spPr>
          <a:xfrm>
            <a:off x="5071834" y="829520"/>
            <a:ext cx="6272784" cy="1535051"/>
          </a:xfrm>
        </p:spPr>
        <p:txBody>
          <a:bodyPr vert="horz" lIns="91440" tIns="45720" rIns="91440" bIns="45720" rtlCol="0" anchor="b">
            <a:normAutofit/>
          </a:bodyPr>
          <a:lstStyle/>
          <a:p>
            <a:r>
              <a:rPr lang="en-US" sz="5200" b="1" dirty="0">
                <a:latin typeface="+mn-lt"/>
              </a:rPr>
              <a:t>Biblical Guidelines </a:t>
            </a:r>
          </a:p>
        </p:txBody>
      </p:sp>
      <p:pic>
        <p:nvPicPr>
          <p:cNvPr id="2050" name="Picture 2" descr="What The Bible Says About Dealing With Difficult People by Criswell Freeman">
            <a:extLst>
              <a:ext uri="{FF2B5EF4-FFF2-40B4-BE49-F238E27FC236}">
                <a16:creationId xmlns:a16="http://schemas.microsoft.com/office/drawing/2014/main" id="{7788D6A2-43F7-47DA-89C6-84192201378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057" r="-1"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6FC925-E233-43D0-982E-D91524D30357}"/>
              </a:ext>
            </a:extLst>
          </p:cNvPr>
          <p:cNvSpPr>
            <a:spLocks noGrp="1"/>
          </p:cNvSpPr>
          <p:nvPr>
            <p:ph sz="half" idx="1"/>
          </p:nvPr>
        </p:nvSpPr>
        <p:spPr>
          <a:xfrm>
            <a:off x="5080216" y="3351276"/>
            <a:ext cx="6272784" cy="2825686"/>
          </a:xfrm>
        </p:spPr>
        <p:txBody>
          <a:bodyPr vert="horz" lIns="91440" tIns="45720" rIns="91440" bIns="45720" rtlCol="0">
            <a:normAutofit/>
          </a:bodyPr>
          <a:lstStyle/>
          <a:p>
            <a:pPr marL="0" indent="0">
              <a:buNone/>
            </a:pPr>
            <a:r>
              <a:rPr lang="en-US" sz="4000" b="1" i="0" dirty="0">
                <a:effectLst/>
                <a:latin typeface="Arial" panose="020B0604020202020204" pitchFamily="34" charset="0"/>
                <a:cs typeface="Arial" panose="020B0604020202020204" pitchFamily="34" charset="0"/>
              </a:rPr>
              <a:t>Know when to walk away</a:t>
            </a:r>
          </a:p>
          <a:p>
            <a:r>
              <a:rPr lang="en-US" sz="4000" b="0" i="0" dirty="0">
                <a:solidFill>
                  <a:srgbClr val="000000"/>
                </a:solidFill>
                <a:effectLst/>
                <a:latin typeface="Arial" panose="020B0604020202020204" pitchFamily="34" charset="0"/>
                <a:cs typeface="Arial" panose="020B0604020202020204" pitchFamily="34" charset="0"/>
              </a:rPr>
              <a:t>“passing through the midst of them ... went His way” (Luke 4:30)</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89DA2-590A-45D1-A726-8DCBEAE44821}"/>
              </a:ext>
            </a:extLst>
          </p:cNvPr>
          <p:cNvSpPr>
            <a:spLocks noGrp="1"/>
          </p:cNvSpPr>
          <p:nvPr>
            <p:ph type="title"/>
          </p:nvPr>
        </p:nvSpPr>
        <p:spPr>
          <a:xfrm>
            <a:off x="5071834" y="829520"/>
            <a:ext cx="6272784" cy="1535051"/>
          </a:xfrm>
        </p:spPr>
        <p:txBody>
          <a:bodyPr vert="horz" lIns="91440" tIns="45720" rIns="91440" bIns="45720" rtlCol="0" anchor="b">
            <a:normAutofit/>
          </a:bodyPr>
          <a:lstStyle/>
          <a:p>
            <a:r>
              <a:rPr lang="en-US" sz="5200" b="1" dirty="0">
                <a:latin typeface="+mn-lt"/>
              </a:rPr>
              <a:t>Biblical Guidelines </a:t>
            </a:r>
          </a:p>
        </p:txBody>
      </p:sp>
      <p:pic>
        <p:nvPicPr>
          <p:cNvPr id="2050" name="Picture 2" descr="What The Bible Says About Dealing With Difficult People by Criswell Freeman">
            <a:extLst>
              <a:ext uri="{FF2B5EF4-FFF2-40B4-BE49-F238E27FC236}">
                <a16:creationId xmlns:a16="http://schemas.microsoft.com/office/drawing/2014/main" id="{7788D6A2-43F7-47DA-89C6-84192201378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057" r="-1"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6FC925-E233-43D0-982E-D91524D30357}"/>
              </a:ext>
            </a:extLst>
          </p:cNvPr>
          <p:cNvSpPr>
            <a:spLocks noGrp="1"/>
          </p:cNvSpPr>
          <p:nvPr>
            <p:ph sz="half" idx="1"/>
          </p:nvPr>
        </p:nvSpPr>
        <p:spPr>
          <a:xfrm>
            <a:off x="5080216" y="3194091"/>
            <a:ext cx="6272784" cy="2825686"/>
          </a:xfrm>
        </p:spPr>
        <p:txBody>
          <a:bodyPr vert="horz" lIns="91440" tIns="45720" rIns="91440" bIns="45720" rtlCol="0">
            <a:normAutofit fontScale="92500" lnSpcReduction="20000"/>
          </a:bodyPr>
          <a:lstStyle/>
          <a:p>
            <a:pPr marL="0" indent="0">
              <a:buNone/>
            </a:pPr>
            <a:r>
              <a:rPr lang="en-US" sz="4000" b="1" i="0" dirty="0">
                <a:effectLst/>
                <a:latin typeface="Arial" panose="020B0604020202020204" pitchFamily="34" charset="0"/>
                <a:cs typeface="Arial" panose="020B0604020202020204" pitchFamily="34" charset="0"/>
              </a:rPr>
              <a:t>Know when and how to engage</a:t>
            </a:r>
          </a:p>
          <a:p>
            <a:r>
              <a:rPr lang="en-US" sz="4000" b="0" i="0" dirty="0">
                <a:solidFill>
                  <a:srgbClr val="000000"/>
                </a:solidFill>
                <a:effectLst/>
                <a:latin typeface="Arial" panose="020B0604020202020204" pitchFamily="34" charset="0"/>
                <a:cs typeface="Arial" panose="020B0604020202020204" pitchFamily="34" charset="0"/>
              </a:rPr>
              <a:t>“A soft answer turns away wrath, but a harsh word stirs up anger” (Proverbs 15:1).</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49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89DA2-590A-45D1-A726-8DCBEAE44821}"/>
              </a:ext>
            </a:extLst>
          </p:cNvPr>
          <p:cNvSpPr>
            <a:spLocks noGrp="1"/>
          </p:cNvSpPr>
          <p:nvPr>
            <p:ph type="title"/>
          </p:nvPr>
        </p:nvSpPr>
        <p:spPr>
          <a:xfrm>
            <a:off x="5071834" y="829520"/>
            <a:ext cx="6272784" cy="1535051"/>
          </a:xfrm>
        </p:spPr>
        <p:txBody>
          <a:bodyPr vert="horz" lIns="91440" tIns="45720" rIns="91440" bIns="45720" rtlCol="0" anchor="b">
            <a:normAutofit/>
          </a:bodyPr>
          <a:lstStyle/>
          <a:p>
            <a:r>
              <a:rPr lang="en-US" sz="5200" b="1" dirty="0">
                <a:latin typeface="+mn-lt"/>
              </a:rPr>
              <a:t>Biblical Guidelines </a:t>
            </a:r>
          </a:p>
        </p:txBody>
      </p:sp>
      <p:pic>
        <p:nvPicPr>
          <p:cNvPr id="2050" name="Picture 2" descr="What The Bible Says About Dealing With Difficult People by Criswell Freeman">
            <a:extLst>
              <a:ext uri="{FF2B5EF4-FFF2-40B4-BE49-F238E27FC236}">
                <a16:creationId xmlns:a16="http://schemas.microsoft.com/office/drawing/2014/main" id="{7788D6A2-43F7-47DA-89C6-84192201378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057" r="-1"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6FC925-E233-43D0-982E-D91524D30357}"/>
              </a:ext>
            </a:extLst>
          </p:cNvPr>
          <p:cNvSpPr>
            <a:spLocks noGrp="1"/>
          </p:cNvSpPr>
          <p:nvPr>
            <p:ph sz="half" idx="1"/>
          </p:nvPr>
        </p:nvSpPr>
        <p:spPr>
          <a:xfrm>
            <a:off x="5080216" y="3080587"/>
            <a:ext cx="6272784" cy="2825686"/>
          </a:xfrm>
        </p:spPr>
        <p:txBody>
          <a:bodyPr vert="horz" lIns="91440" tIns="45720" rIns="91440" bIns="45720" rtlCol="0">
            <a:noAutofit/>
          </a:bodyPr>
          <a:lstStyle/>
          <a:p>
            <a:pPr marL="0" indent="0">
              <a:buNone/>
            </a:pPr>
            <a:r>
              <a:rPr lang="en-US" sz="3200" b="1" dirty="0">
                <a:solidFill>
                  <a:srgbClr val="000000"/>
                </a:solidFill>
                <a:latin typeface="Arial" panose="020B0604020202020204" pitchFamily="34" charset="0"/>
                <a:cs typeface="Arial" panose="020B0604020202020204" pitchFamily="34" charset="0"/>
              </a:rPr>
              <a:t>Put self aside, if only for the moment. </a:t>
            </a:r>
          </a:p>
          <a:p>
            <a:r>
              <a:rPr lang="en-US" sz="3200" dirty="0">
                <a:solidFill>
                  <a:srgbClr val="000000"/>
                </a:solidFill>
                <a:latin typeface="Arial" panose="020B0604020202020204" pitchFamily="34" charset="0"/>
                <a:cs typeface="Arial" panose="020B0604020202020204" pitchFamily="34" charset="0"/>
              </a:rPr>
              <a:t>“</a:t>
            </a:r>
            <a:r>
              <a:rPr lang="en-US" sz="3200" b="0" i="0" dirty="0">
                <a:solidFill>
                  <a:srgbClr val="000000"/>
                </a:solidFill>
                <a:effectLst/>
                <a:latin typeface="Arial" panose="020B0604020202020204" pitchFamily="34" charset="0"/>
                <a:cs typeface="Arial" panose="020B0604020202020204" pitchFamily="34" charset="0"/>
              </a:rPr>
              <a:t>If pride and selfishness were laid aside, five minutes would remove most difficulties" (</a:t>
            </a:r>
            <a:r>
              <a:rPr lang="en-US" sz="3200" b="0" i="1" dirty="0">
                <a:solidFill>
                  <a:srgbClr val="000000"/>
                </a:solidFill>
                <a:effectLst/>
                <a:latin typeface="Arial" panose="020B0604020202020204" pitchFamily="34" charset="0"/>
                <a:cs typeface="Arial" panose="020B0604020202020204" pitchFamily="34" charset="0"/>
              </a:rPr>
              <a:t>Early Writings</a:t>
            </a:r>
            <a:r>
              <a:rPr lang="en-US" sz="3200" b="0" i="0" dirty="0">
                <a:solidFill>
                  <a:srgbClr val="000000"/>
                </a:solidFill>
                <a:effectLst/>
                <a:latin typeface="Arial" panose="020B0604020202020204" pitchFamily="34" charset="0"/>
                <a:cs typeface="Arial" panose="020B0604020202020204" pitchFamily="34" charset="0"/>
              </a:rPr>
              <a:t>, p. 119).”</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49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kern="1200" dirty="0">
                <a:solidFill>
                  <a:schemeClr val="tx1"/>
                </a:solidFill>
                <a:latin typeface="+mn-lt"/>
                <a:ea typeface="+mj-ea"/>
                <a:cs typeface="+mj-cs"/>
              </a:rPr>
              <a:t>The</a:t>
            </a:r>
            <a:r>
              <a:rPr lang="en-US" b="1" kern="1200" dirty="0">
                <a:solidFill>
                  <a:schemeClr val="tx1"/>
                </a:solidFill>
                <a:latin typeface="+mj-lt"/>
                <a:ea typeface="+mj-ea"/>
                <a:cs typeface="+mj-cs"/>
              </a:rPr>
              <a:t> </a:t>
            </a:r>
            <a:r>
              <a:rPr lang="en-US" b="1" kern="1200" dirty="0">
                <a:solidFill>
                  <a:schemeClr val="tx1"/>
                </a:solidFill>
                <a:latin typeface="+mn-lt"/>
                <a:ea typeface="+mj-ea"/>
                <a:cs typeface="+mj-cs"/>
              </a:rPr>
              <a:t>Know-It-Alls</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Characteristics </a:t>
            </a:r>
          </a:p>
          <a:p>
            <a:r>
              <a:rPr lang="en-US" sz="2400" dirty="0"/>
              <a:t>Self-appointed experts</a:t>
            </a:r>
          </a:p>
          <a:p>
            <a:r>
              <a:rPr lang="en-US" sz="2400" dirty="0"/>
              <a:t>Speak with great authority about subjects they may know little about</a:t>
            </a:r>
          </a:p>
          <a:p>
            <a:r>
              <a:rPr lang="en-US" sz="2400" dirty="0"/>
              <a:t>Believe they have the facts makes them feel powerful</a:t>
            </a:r>
          </a:p>
        </p:txBody>
      </p:sp>
      <p:sp>
        <p:nvSpPr>
          <p:cNvPr id="20" name="Rectangle 15">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B6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622854-AA0C-4BA1-8A01-4FD2B197064B}"/>
              </a:ext>
            </a:extLst>
          </p:cNvPr>
          <p:cNvPicPr>
            <a:picLocks noChangeAspect="1"/>
          </p:cNvPicPr>
          <p:nvPr/>
        </p:nvPicPr>
        <p:blipFill>
          <a:blip r:embed="rId3"/>
          <a:stretch>
            <a:fillRect/>
          </a:stretch>
        </p:blipFill>
        <p:spPr>
          <a:xfrm>
            <a:off x="8445221" y="876201"/>
            <a:ext cx="2858385" cy="5102352"/>
          </a:xfrm>
          <a:prstGeom prst="rect">
            <a:avLst/>
          </a:prstGeom>
          <a:effectLst/>
        </p:spPr>
      </p:pic>
    </p:spTree>
    <p:extLst>
      <p:ext uri="{BB962C8B-B14F-4D97-AF65-F5344CB8AC3E}">
        <p14:creationId xmlns:p14="http://schemas.microsoft.com/office/powerpoint/2010/main" val="11958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89DA2-590A-45D1-A726-8DCBEAE44821}"/>
              </a:ext>
            </a:extLst>
          </p:cNvPr>
          <p:cNvSpPr>
            <a:spLocks noGrp="1"/>
          </p:cNvSpPr>
          <p:nvPr>
            <p:ph type="title"/>
          </p:nvPr>
        </p:nvSpPr>
        <p:spPr>
          <a:xfrm>
            <a:off x="5071834" y="829520"/>
            <a:ext cx="6272784" cy="1535051"/>
          </a:xfrm>
        </p:spPr>
        <p:txBody>
          <a:bodyPr vert="horz" lIns="91440" tIns="45720" rIns="91440" bIns="45720" rtlCol="0" anchor="b">
            <a:normAutofit/>
          </a:bodyPr>
          <a:lstStyle/>
          <a:p>
            <a:r>
              <a:rPr lang="en-US" sz="5200" b="1" dirty="0">
                <a:latin typeface="+mn-lt"/>
              </a:rPr>
              <a:t>Biblical Guidelines </a:t>
            </a:r>
          </a:p>
        </p:txBody>
      </p:sp>
      <p:pic>
        <p:nvPicPr>
          <p:cNvPr id="2050" name="Picture 2" descr="What The Bible Says About Dealing With Difficult People by Criswell Freeman">
            <a:extLst>
              <a:ext uri="{FF2B5EF4-FFF2-40B4-BE49-F238E27FC236}">
                <a16:creationId xmlns:a16="http://schemas.microsoft.com/office/drawing/2014/main" id="{7788D6A2-43F7-47DA-89C6-84192201378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057" r="-1"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6FC925-E233-43D0-982E-D91524D30357}"/>
              </a:ext>
            </a:extLst>
          </p:cNvPr>
          <p:cNvSpPr>
            <a:spLocks noGrp="1"/>
          </p:cNvSpPr>
          <p:nvPr>
            <p:ph sz="half" idx="1"/>
          </p:nvPr>
        </p:nvSpPr>
        <p:spPr>
          <a:xfrm>
            <a:off x="5080216" y="3080587"/>
            <a:ext cx="6272784" cy="2825686"/>
          </a:xfrm>
        </p:spPr>
        <p:txBody>
          <a:bodyPr vert="horz" lIns="91440" tIns="45720" rIns="91440" bIns="45720" rtlCol="0">
            <a:noAutofit/>
          </a:bodyPr>
          <a:lstStyle/>
          <a:p>
            <a:pPr marL="0" indent="0">
              <a:buNone/>
            </a:pPr>
            <a:r>
              <a:rPr lang="en-US" sz="3200" b="1" dirty="0">
                <a:solidFill>
                  <a:srgbClr val="000000"/>
                </a:solidFill>
                <a:latin typeface="Arial" panose="020B0604020202020204" pitchFamily="34" charset="0"/>
                <a:cs typeface="Arial" panose="020B0604020202020204" pitchFamily="34" charset="0"/>
              </a:rPr>
              <a:t>Pray</a:t>
            </a:r>
          </a:p>
          <a:p>
            <a:r>
              <a:rPr lang="en-US" sz="3200" dirty="0">
                <a:solidFill>
                  <a:srgbClr val="000000"/>
                </a:solidFill>
                <a:latin typeface="Arial" panose="020B0604020202020204" pitchFamily="34" charset="0"/>
                <a:cs typeface="Arial" panose="020B0604020202020204" pitchFamily="34" charset="0"/>
              </a:rPr>
              <a:t>Matthew 5:44, 45 “But I say unto you, Love your enemies, bless them that curse you, do good to them that hate you</a:t>
            </a:r>
            <a:br>
              <a:rPr lang="en-US" sz="2000" b="0" i="0" dirty="0">
                <a:solidFill>
                  <a:srgbClr val="000000"/>
                </a:solidFill>
                <a:effectLst/>
                <a:latin typeface="Verdana" panose="020B0604030504040204" pitchFamily="34" charset="0"/>
              </a:rPr>
            </a:br>
            <a:br>
              <a:rPr lang="en-US" sz="2000" b="0" i="0" dirty="0">
                <a:solidFill>
                  <a:srgbClr val="000000"/>
                </a:solidFill>
                <a:effectLst/>
                <a:latin typeface="Verdana" panose="020B060403050404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67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eware of Year End Scams | Asylas">
            <a:extLst>
              <a:ext uri="{FF2B5EF4-FFF2-40B4-BE49-F238E27FC236}">
                <a16:creationId xmlns:a16="http://schemas.microsoft.com/office/drawing/2014/main" id="{27A4BBED-DE4A-4BE0-867C-1A6A7B90171C}"/>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5969" r="-1" b="-1"/>
          <a:stretch/>
        </p:blipFill>
        <p:spPr bwMode="auto">
          <a:xfrm>
            <a:off x="741023" y="731673"/>
            <a:ext cx="8621342" cy="5394653"/>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84735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87897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kern="1200" dirty="0">
                <a:solidFill>
                  <a:schemeClr val="tx1"/>
                </a:solidFill>
                <a:latin typeface="+mn-lt"/>
                <a:ea typeface="+mj-ea"/>
                <a:cs typeface="+mj-cs"/>
              </a:rPr>
              <a:t>The Know-It-Alls</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Strategies</a:t>
            </a:r>
          </a:p>
          <a:p>
            <a:r>
              <a:rPr lang="en-US" sz="2400" dirty="0"/>
              <a:t>Thank them for their input</a:t>
            </a:r>
          </a:p>
          <a:p>
            <a:r>
              <a:rPr lang="en-US" sz="2400" dirty="0"/>
              <a:t>Help them see other points of view</a:t>
            </a:r>
          </a:p>
          <a:p>
            <a:r>
              <a:rPr lang="en-US" sz="2400" dirty="0"/>
              <a:t>Don’t challenge their knowledge</a:t>
            </a:r>
          </a:p>
          <a:p>
            <a:r>
              <a:rPr lang="en-US" sz="2400" dirty="0"/>
              <a:t>Paraphrase back what they said seeking understanding</a:t>
            </a:r>
          </a:p>
          <a:p>
            <a:r>
              <a:rPr lang="en-US" sz="2400" dirty="0"/>
              <a:t>If you object, ask questions…don’t point fingers</a:t>
            </a:r>
          </a:p>
        </p:txBody>
      </p:sp>
      <p:sp>
        <p:nvSpPr>
          <p:cNvPr id="16" name="Rectangle 15">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B6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622854-AA0C-4BA1-8A01-4FD2B197064B}"/>
              </a:ext>
            </a:extLst>
          </p:cNvPr>
          <p:cNvPicPr>
            <a:picLocks noChangeAspect="1"/>
          </p:cNvPicPr>
          <p:nvPr/>
        </p:nvPicPr>
        <p:blipFill>
          <a:blip r:embed="rId3"/>
          <a:stretch>
            <a:fillRect/>
          </a:stretch>
        </p:blipFill>
        <p:spPr>
          <a:xfrm>
            <a:off x="8445221" y="876201"/>
            <a:ext cx="2858385" cy="5102352"/>
          </a:xfrm>
          <a:prstGeom prst="rect">
            <a:avLst/>
          </a:prstGeom>
          <a:effectLst/>
        </p:spPr>
      </p:pic>
    </p:spTree>
    <p:extLst>
      <p:ext uri="{BB962C8B-B14F-4D97-AF65-F5344CB8AC3E}">
        <p14:creationId xmlns:p14="http://schemas.microsoft.com/office/powerpoint/2010/main" val="21762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kern="1200" dirty="0">
                <a:solidFill>
                  <a:schemeClr val="tx1"/>
                </a:solidFill>
                <a:latin typeface="+mn-lt"/>
                <a:ea typeface="+mj-ea"/>
                <a:cs typeface="+mj-cs"/>
              </a:rPr>
              <a:t>The Passives</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Characteristics</a:t>
            </a:r>
          </a:p>
          <a:p>
            <a:r>
              <a:rPr lang="en-US" sz="2400" dirty="0"/>
              <a:t>Silent and unresponsive at times</a:t>
            </a:r>
          </a:p>
          <a:p>
            <a:r>
              <a:rPr lang="en-US" sz="2400" dirty="0"/>
              <a:t>Don’t want to be blamed for a wrong answer</a:t>
            </a:r>
          </a:p>
          <a:p>
            <a:r>
              <a:rPr lang="en-US" sz="2400" dirty="0"/>
              <a:t>Afraid of making enemies or saying something incorrect</a:t>
            </a:r>
          </a:p>
        </p:txBody>
      </p:sp>
      <p:sp>
        <p:nvSpPr>
          <p:cNvPr id="18" name="Rectangle 17">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8A6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4B4C121B-B9B3-46C2-96AB-7F143A28CF6F}"/>
              </a:ext>
            </a:extLst>
          </p:cNvPr>
          <p:cNvPicPr>
            <a:picLocks noGrp="1" noChangeAspect="1"/>
          </p:cNvPicPr>
          <p:nvPr>
            <p:ph sz="half" idx="2"/>
          </p:nvPr>
        </p:nvPicPr>
        <p:blipFill>
          <a:blip r:embed="rId3"/>
          <a:stretch>
            <a:fillRect/>
          </a:stretch>
        </p:blipFill>
        <p:spPr>
          <a:xfrm>
            <a:off x="8522291" y="876201"/>
            <a:ext cx="2704246" cy="5102352"/>
          </a:xfrm>
          <a:prstGeom prst="rect">
            <a:avLst/>
          </a:prstGeom>
          <a:effectLst/>
        </p:spPr>
      </p:pic>
    </p:spTree>
    <p:extLst>
      <p:ext uri="{BB962C8B-B14F-4D97-AF65-F5344CB8AC3E}">
        <p14:creationId xmlns:p14="http://schemas.microsoft.com/office/powerpoint/2010/main" val="128314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kern="1200" dirty="0">
                <a:solidFill>
                  <a:schemeClr val="tx1"/>
                </a:solidFill>
                <a:latin typeface="+mn-lt"/>
                <a:ea typeface="+mj-ea"/>
                <a:cs typeface="+mj-cs"/>
              </a:rPr>
              <a:t>The Passives</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Strategies </a:t>
            </a:r>
          </a:p>
          <a:p>
            <a:r>
              <a:rPr lang="en-US" sz="2400" dirty="0"/>
              <a:t>Get them engaged with smaller groups</a:t>
            </a:r>
          </a:p>
          <a:p>
            <a:r>
              <a:rPr lang="en-US" sz="2400" dirty="0"/>
              <a:t>Pause to allow more time for them to respond if desired</a:t>
            </a:r>
          </a:p>
          <a:p>
            <a:r>
              <a:rPr lang="en-US" sz="2400" dirty="0"/>
              <a:t>Ask open ended questions not ‘yes’ or ‘no’ questions</a:t>
            </a:r>
          </a:p>
          <a:p>
            <a:r>
              <a:rPr lang="en-US" sz="2400" dirty="0"/>
              <a:t>Don’t ‘call them out’….wait for them to engage </a:t>
            </a:r>
          </a:p>
          <a:p>
            <a:r>
              <a:rPr lang="en-US" sz="2400" dirty="0"/>
              <a:t>Provide positive reinforcement when they do engage</a:t>
            </a:r>
          </a:p>
        </p:txBody>
      </p:sp>
      <p:sp>
        <p:nvSpPr>
          <p:cNvPr id="13" name="Rectangle 12">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8A6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2">
            <a:extLst>
              <a:ext uri="{FF2B5EF4-FFF2-40B4-BE49-F238E27FC236}">
                <a16:creationId xmlns:a16="http://schemas.microsoft.com/office/drawing/2014/main" id="{BC51A224-81BA-4C5F-A4C9-F8DC5C035FA2}"/>
              </a:ext>
            </a:extLst>
          </p:cNvPr>
          <p:cNvPicPr>
            <a:picLocks noGrp="1" noChangeAspect="1"/>
          </p:cNvPicPr>
          <p:nvPr>
            <p:ph sz="half" idx="2"/>
          </p:nvPr>
        </p:nvPicPr>
        <p:blipFill>
          <a:blip r:embed="rId3"/>
          <a:stretch>
            <a:fillRect/>
          </a:stretch>
        </p:blipFill>
        <p:spPr>
          <a:xfrm>
            <a:off x="8522291" y="876201"/>
            <a:ext cx="2704246" cy="5102352"/>
          </a:xfrm>
          <a:prstGeom prst="rect">
            <a:avLst/>
          </a:prstGeom>
          <a:effectLst/>
        </p:spPr>
      </p:pic>
    </p:spTree>
    <p:extLst>
      <p:ext uri="{BB962C8B-B14F-4D97-AF65-F5344CB8AC3E}">
        <p14:creationId xmlns:p14="http://schemas.microsoft.com/office/powerpoint/2010/main" val="35754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dirty="0">
                <a:latin typeface="+mn-lt"/>
              </a:rPr>
              <a:t>The ‘Yes’ People</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Characteristics</a:t>
            </a:r>
          </a:p>
          <a:p>
            <a:r>
              <a:rPr lang="en-US" sz="2400" dirty="0"/>
              <a:t>Will agree to anything asked of them</a:t>
            </a:r>
          </a:p>
          <a:p>
            <a:r>
              <a:rPr lang="en-US" sz="2400" dirty="0"/>
              <a:t>Typically never able to follow through on tasks</a:t>
            </a:r>
          </a:p>
          <a:p>
            <a:r>
              <a:rPr lang="en-US" sz="2400" dirty="0"/>
              <a:t>Often give excuses</a:t>
            </a:r>
          </a:p>
          <a:p>
            <a:r>
              <a:rPr lang="en-US" sz="2400" dirty="0"/>
              <a:t>Wants everyone to get along, don’t like disagreements or confrontations</a:t>
            </a:r>
          </a:p>
        </p:txBody>
      </p:sp>
      <p:sp>
        <p:nvSpPr>
          <p:cNvPr id="15" name="Rectangle 14">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5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CD398E05-B74D-4E29-B1EE-B09B9DD09EB4}"/>
              </a:ext>
            </a:extLst>
          </p:cNvPr>
          <p:cNvPicPr>
            <a:picLocks noGrp="1" noChangeAspect="1"/>
          </p:cNvPicPr>
          <p:nvPr>
            <p:ph sz="half" idx="2"/>
          </p:nvPr>
        </p:nvPicPr>
        <p:blipFill>
          <a:blip r:embed="rId3"/>
          <a:stretch>
            <a:fillRect/>
          </a:stretch>
        </p:blipFill>
        <p:spPr>
          <a:xfrm>
            <a:off x="8361082" y="978920"/>
            <a:ext cx="3026664" cy="4896913"/>
          </a:xfrm>
          <a:prstGeom prst="rect">
            <a:avLst/>
          </a:prstGeom>
          <a:effectLst/>
        </p:spPr>
      </p:pic>
    </p:spTree>
    <p:extLst>
      <p:ext uri="{BB962C8B-B14F-4D97-AF65-F5344CB8AC3E}">
        <p14:creationId xmlns:p14="http://schemas.microsoft.com/office/powerpoint/2010/main" val="226519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dirty="0">
                <a:latin typeface="+mn-lt"/>
              </a:rPr>
              <a:t>The ‘Yes’ People</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Strategies</a:t>
            </a:r>
          </a:p>
          <a:p>
            <a:r>
              <a:rPr lang="en-US" sz="2400" dirty="0"/>
              <a:t>Let them know you do not expect miracles, but do expect tasks to be completed</a:t>
            </a:r>
          </a:p>
          <a:p>
            <a:r>
              <a:rPr lang="en-US" sz="2400" dirty="0"/>
              <a:t>Allow them time to speak and be honest without negative repercussions or accusations</a:t>
            </a:r>
          </a:p>
          <a:p>
            <a:r>
              <a:rPr lang="en-US" sz="2400" dirty="0"/>
              <a:t>Work with them to find a win-win solution</a:t>
            </a:r>
          </a:p>
        </p:txBody>
      </p:sp>
      <p:sp>
        <p:nvSpPr>
          <p:cNvPr id="22" name="Rectangle 14">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5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CD398E05-B74D-4E29-B1EE-B09B9DD09EB4}"/>
              </a:ext>
            </a:extLst>
          </p:cNvPr>
          <p:cNvPicPr>
            <a:picLocks noGrp="1" noChangeAspect="1"/>
          </p:cNvPicPr>
          <p:nvPr>
            <p:ph sz="half" idx="2"/>
          </p:nvPr>
        </p:nvPicPr>
        <p:blipFill rotWithShape="1">
          <a:blip r:embed="rId3"/>
          <a:srcRect l="246"/>
          <a:stretch/>
        </p:blipFill>
        <p:spPr>
          <a:xfrm>
            <a:off x="8205634" y="722376"/>
            <a:ext cx="3337560" cy="5413248"/>
          </a:xfrm>
          <a:prstGeom prst="rect">
            <a:avLst/>
          </a:prstGeom>
          <a:effectLst/>
        </p:spPr>
      </p:pic>
    </p:spTree>
    <p:extLst>
      <p:ext uri="{BB962C8B-B14F-4D97-AF65-F5344CB8AC3E}">
        <p14:creationId xmlns:p14="http://schemas.microsoft.com/office/powerpoint/2010/main" val="269386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dirty="0">
                <a:latin typeface="+mn-lt"/>
              </a:rPr>
              <a:t>The ‘No’ People</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Characteristics</a:t>
            </a:r>
          </a:p>
          <a:p>
            <a:r>
              <a:rPr lang="en-US" sz="2400" dirty="0"/>
              <a:t>Always see problems, never solutions</a:t>
            </a:r>
          </a:p>
          <a:p>
            <a:r>
              <a:rPr lang="en-US" sz="2400" dirty="0"/>
              <a:t>Focus on negative things rather than positive things</a:t>
            </a:r>
          </a:p>
          <a:p>
            <a:r>
              <a:rPr lang="en-US" sz="2400" dirty="0"/>
              <a:t>Often tear others down or shut down creative processes</a:t>
            </a:r>
          </a:p>
          <a:p>
            <a:r>
              <a:rPr lang="en-US" sz="2400" dirty="0"/>
              <a:t>Unable to ‘think outside the box’</a:t>
            </a:r>
          </a:p>
        </p:txBody>
      </p:sp>
      <p:sp>
        <p:nvSpPr>
          <p:cNvPr id="8"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8A4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7CE8F1-6235-42B6-9633-B1401726989A}"/>
              </a:ext>
            </a:extLst>
          </p:cNvPr>
          <p:cNvPicPr>
            <a:picLocks noChangeAspect="1"/>
          </p:cNvPicPr>
          <p:nvPr/>
        </p:nvPicPr>
        <p:blipFill rotWithShape="1">
          <a:blip r:embed="rId2"/>
          <a:srcRect r="-1" b="4305"/>
          <a:stretch/>
        </p:blipFill>
        <p:spPr>
          <a:xfrm>
            <a:off x="8205634" y="722376"/>
            <a:ext cx="3337560" cy="5413248"/>
          </a:xfrm>
          <a:prstGeom prst="rect">
            <a:avLst/>
          </a:prstGeom>
          <a:effectLst/>
        </p:spPr>
      </p:pic>
    </p:spTree>
    <p:extLst>
      <p:ext uri="{BB962C8B-B14F-4D97-AF65-F5344CB8AC3E}">
        <p14:creationId xmlns:p14="http://schemas.microsoft.com/office/powerpoint/2010/main" val="42206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44A7-870D-4F96-8F96-E6730E6D4008}"/>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b="1" dirty="0">
                <a:latin typeface="+mn-lt"/>
              </a:rPr>
              <a:t>The ‘No’ People</a:t>
            </a:r>
          </a:p>
        </p:txBody>
      </p:sp>
      <p:sp>
        <p:nvSpPr>
          <p:cNvPr id="4" name="Content Placeholder 3">
            <a:extLst>
              <a:ext uri="{FF2B5EF4-FFF2-40B4-BE49-F238E27FC236}">
                <a16:creationId xmlns:a16="http://schemas.microsoft.com/office/drawing/2014/main" id="{FAAC86FA-85EF-441E-92B1-7736EA86F8D4}"/>
              </a:ext>
            </a:extLst>
          </p:cNvPr>
          <p:cNvSpPr>
            <a:spLocks noGrp="1"/>
          </p:cNvSpPr>
          <p:nvPr>
            <p:ph sz="half" idx="1"/>
          </p:nvPr>
        </p:nvSpPr>
        <p:spPr>
          <a:xfrm>
            <a:off x="648931" y="2438400"/>
            <a:ext cx="6422848" cy="3785419"/>
          </a:xfrm>
        </p:spPr>
        <p:txBody>
          <a:bodyPr vert="horz" lIns="91440" tIns="45720" rIns="91440" bIns="45720" rtlCol="0">
            <a:normAutofit/>
          </a:bodyPr>
          <a:lstStyle/>
          <a:p>
            <a:pPr marL="0" indent="0">
              <a:buNone/>
            </a:pPr>
            <a:r>
              <a:rPr lang="en-US" sz="2400" b="1" dirty="0"/>
              <a:t>Strategies</a:t>
            </a:r>
          </a:p>
          <a:p>
            <a:r>
              <a:rPr lang="en-US" sz="2400" dirty="0"/>
              <a:t>Don’t engage them in an argument</a:t>
            </a:r>
          </a:p>
          <a:p>
            <a:r>
              <a:rPr lang="en-US" sz="2400" dirty="0"/>
              <a:t>Don’t try to convince them their wrong</a:t>
            </a:r>
          </a:p>
          <a:p>
            <a:r>
              <a:rPr lang="en-US" sz="2400" dirty="0"/>
              <a:t>Confront their negativity with positive comments</a:t>
            </a:r>
          </a:p>
          <a:p>
            <a:r>
              <a:rPr lang="en-US" sz="2400" dirty="0"/>
              <a:t>Never make them feel isolated or that everyone is against them</a:t>
            </a:r>
          </a:p>
          <a:p>
            <a:pPr marL="0" indent="0">
              <a:buNone/>
            </a:pPr>
            <a:endParaRPr lang="en-US" sz="2400" dirty="0"/>
          </a:p>
        </p:txBody>
      </p:sp>
      <p:sp>
        <p:nvSpPr>
          <p:cNvPr id="10"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8A4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7CE8F1-6235-42B6-9633-B1401726989A}"/>
              </a:ext>
            </a:extLst>
          </p:cNvPr>
          <p:cNvPicPr>
            <a:picLocks noChangeAspect="1"/>
          </p:cNvPicPr>
          <p:nvPr/>
        </p:nvPicPr>
        <p:blipFill rotWithShape="1">
          <a:blip r:embed="rId3"/>
          <a:srcRect r="-1" b="4305"/>
          <a:stretch/>
        </p:blipFill>
        <p:spPr>
          <a:xfrm>
            <a:off x="8205634" y="722376"/>
            <a:ext cx="3337560" cy="5413248"/>
          </a:xfrm>
          <a:prstGeom prst="rect">
            <a:avLst/>
          </a:prstGeom>
          <a:effectLst/>
        </p:spPr>
      </p:pic>
    </p:spTree>
    <p:extLst>
      <p:ext uri="{BB962C8B-B14F-4D97-AF65-F5344CB8AC3E}">
        <p14:creationId xmlns:p14="http://schemas.microsoft.com/office/powerpoint/2010/main" val="42010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1278</TotalTime>
  <Words>3791</Words>
  <Application>Microsoft Macintosh PowerPoint</Application>
  <PresentationFormat>Widescreen</PresentationFormat>
  <Paragraphs>238</Paragraphs>
  <Slides>21</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Arial</vt:lpstr>
      <vt:lpstr>Arial</vt:lpstr>
      <vt:lpstr>Calibri</vt:lpstr>
      <vt:lpstr>Calibri Light</vt:lpstr>
      <vt:lpstr>Corbel</vt:lpstr>
      <vt:lpstr>freight-text-pro</vt:lpstr>
      <vt:lpstr>HKGroteskPro</vt:lpstr>
      <vt:lpstr>inherit</vt:lpstr>
      <vt:lpstr>Lyon Text</vt:lpstr>
      <vt:lpstr>Open Sans</vt:lpstr>
      <vt:lpstr>Poppins</vt:lpstr>
      <vt:lpstr>Symbol</vt:lpstr>
      <vt:lpstr>Ubuntu</vt:lpstr>
      <vt:lpstr>Verdana</vt:lpstr>
      <vt:lpstr>Office Theme</vt:lpstr>
      <vt:lpstr>Dealing with difficult people</vt:lpstr>
      <vt:lpstr>The Know-It-Alls</vt:lpstr>
      <vt:lpstr>The Know-It-Alls</vt:lpstr>
      <vt:lpstr>The Passives</vt:lpstr>
      <vt:lpstr>The Passives</vt:lpstr>
      <vt:lpstr>The ‘Yes’ People</vt:lpstr>
      <vt:lpstr>The ‘Yes’ People</vt:lpstr>
      <vt:lpstr>The ‘No’ People</vt:lpstr>
      <vt:lpstr>The ‘No’ People</vt:lpstr>
      <vt:lpstr>The Dictator</vt:lpstr>
      <vt:lpstr>The Dictator</vt:lpstr>
      <vt:lpstr>The Griper</vt:lpstr>
      <vt:lpstr>The Griper</vt:lpstr>
      <vt:lpstr>PowerPoint Presentation</vt:lpstr>
      <vt:lpstr>Biblical Guidelines </vt:lpstr>
      <vt:lpstr>Biblical Guidelines </vt:lpstr>
      <vt:lpstr>Biblical Guidelines </vt:lpstr>
      <vt:lpstr>Biblical Guidelines </vt:lpstr>
      <vt:lpstr>Biblical Guidelines </vt:lpstr>
      <vt:lpstr>Biblical Guidelines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Autoria Moss</dc:creator>
  <cp:lastModifiedBy>Alvarico Moss</cp:lastModifiedBy>
  <cp:revision>2</cp:revision>
  <dcterms:created xsi:type="dcterms:W3CDTF">2020-11-20T22:50:46Z</dcterms:created>
  <dcterms:modified xsi:type="dcterms:W3CDTF">2022-12-19T17:44:42Z</dcterms:modified>
</cp:coreProperties>
</file>